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91" r:id="rId1"/>
    <p:sldMasterId id="2147484061" r:id="rId2"/>
  </p:sldMasterIdLst>
  <p:notesMasterIdLst>
    <p:notesMasterId r:id="rId26"/>
  </p:notesMasterIdLst>
  <p:sldIdLst>
    <p:sldId id="389" r:id="rId3"/>
    <p:sldId id="502" r:id="rId4"/>
    <p:sldId id="504" r:id="rId5"/>
    <p:sldId id="461" r:id="rId6"/>
    <p:sldId id="460" r:id="rId7"/>
    <p:sldId id="509" r:id="rId8"/>
    <p:sldId id="518" r:id="rId9"/>
    <p:sldId id="507" r:id="rId10"/>
    <p:sldId id="513" r:id="rId11"/>
    <p:sldId id="496" r:id="rId12"/>
    <p:sldId id="497" r:id="rId13"/>
    <p:sldId id="499" r:id="rId14"/>
    <p:sldId id="501" r:id="rId15"/>
    <p:sldId id="511" r:id="rId16"/>
    <p:sldId id="493" r:id="rId17"/>
    <p:sldId id="494" r:id="rId18"/>
    <p:sldId id="495" r:id="rId19"/>
    <p:sldId id="517" r:id="rId20"/>
    <p:sldId id="514" r:id="rId21"/>
    <p:sldId id="515" r:id="rId22"/>
    <p:sldId id="512" r:id="rId23"/>
    <p:sldId id="508" r:id="rId24"/>
    <p:sldId id="516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EC89"/>
    <a:srgbClr val="1B0F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37" autoAdjust="0"/>
  </p:normalViewPr>
  <p:slideViewPr>
    <p:cSldViewPr>
      <p:cViewPr>
        <p:scale>
          <a:sx n="60" d="100"/>
          <a:sy n="60" d="100"/>
        </p:scale>
        <p:origin x="-164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344F8-AF17-4CF4-A84B-FF7CD83E7B8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BFB1CEE9-2EF4-4097-BF4C-51FC547CE7AB}">
      <dgm:prSet phldrT="[Text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OTDA</a:t>
          </a:r>
          <a:endParaRPr lang="id-ID" b="1" dirty="0"/>
        </a:p>
      </dgm:t>
    </dgm:pt>
    <dgm:pt modelId="{85B2EADD-D2C3-4784-93DA-666332140288}" type="parTrans" cxnId="{80CE6C91-EB7D-4C2D-88CF-197772C67BF2}">
      <dgm:prSet/>
      <dgm:spPr/>
      <dgm:t>
        <a:bodyPr/>
        <a:lstStyle/>
        <a:p>
          <a:endParaRPr lang="id-ID"/>
        </a:p>
      </dgm:t>
    </dgm:pt>
    <dgm:pt modelId="{6307CB2B-B773-490A-9F10-4886FBCAA1F6}" type="sibTrans" cxnId="{80CE6C91-EB7D-4C2D-88CF-197772C67BF2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44F59DB1-9AA9-4DB4-A929-A6C31C8DC387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LPPD</a:t>
          </a:r>
          <a:endParaRPr lang="id-ID" b="1" dirty="0">
            <a:solidFill>
              <a:schemeClr val="bg1"/>
            </a:solidFill>
          </a:endParaRPr>
        </a:p>
      </dgm:t>
    </dgm:pt>
    <dgm:pt modelId="{1651068E-AA8B-411A-A0FE-47BB24CA3715}" type="parTrans" cxnId="{4D3CFDB5-6867-4E00-BD58-9F85F1DB7084}">
      <dgm:prSet/>
      <dgm:spPr/>
      <dgm:t>
        <a:bodyPr/>
        <a:lstStyle/>
        <a:p>
          <a:endParaRPr lang="id-ID"/>
        </a:p>
      </dgm:t>
    </dgm:pt>
    <dgm:pt modelId="{0C283024-B285-4DA2-8EA9-DC5EDC12A2F1}" type="sibTrans" cxnId="{4D3CFDB5-6867-4E00-BD58-9F85F1DB7084}">
      <dgm:prSet/>
      <dgm:spPr/>
      <dgm:t>
        <a:bodyPr/>
        <a:lstStyle/>
        <a:p>
          <a:endParaRPr lang="id-ID"/>
        </a:p>
      </dgm:t>
    </dgm:pt>
    <dgm:pt modelId="{82608463-F7A2-4636-9CFF-C95DC756D7FA}">
      <dgm:prSet phldrT="[Text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EKPPD</a:t>
          </a:r>
          <a:endParaRPr lang="id-ID" b="1" dirty="0"/>
        </a:p>
      </dgm:t>
    </dgm:pt>
    <dgm:pt modelId="{B8258214-B782-4A5D-BBB1-C82953C9CE50}" type="parTrans" cxnId="{AEEACD0F-4CAF-4A56-8D47-5FEF0C31D44C}">
      <dgm:prSet/>
      <dgm:spPr/>
      <dgm:t>
        <a:bodyPr/>
        <a:lstStyle/>
        <a:p>
          <a:endParaRPr lang="id-ID"/>
        </a:p>
      </dgm:t>
    </dgm:pt>
    <dgm:pt modelId="{D5E2D6F3-15E8-4E5C-BF50-9B2D0F4D5673}" type="sibTrans" cxnId="{AEEACD0F-4CAF-4A56-8D47-5FEF0C31D44C}">
      <dgm:prSet/>
      <dgm:spPr/>
      <dgm:t>
        <a:bodyPr/>
        <a:lstStyle/>
        <a:p>
          <a:endParaRPr lang="id-ID"/>
        </a:p>
      </dgm:t>
    </dgm:pt>
    <dgm:pt modelId="{03097DF0-1632-48D2-9A2B-AD4603BDD58C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Peningkatan Kapasda</a:t>
          </a:r>
          <a:endParaRPr lang="id-ID" b="1" dirty="0">
            <a:solidFill>
              <a:schemeClr val="bg1"/>
            </a:solidFill>
          </a:endParaRPr>
        </a:p>
      </dgm:t>
    </dgm:pt>
    <dgm:pt modelId="{7DD7975B-EBA2-4012-B9CB-E8769E7CFAD8}" type="parTrans" cxnId="{ECF33D7E-DFC1-46CF-972D-8EBAD5C985F9}">
      <dgm:prSet/>
      <dgm:spPr/>
      <dgm:t>
        <a:bodyPr/>
        <a:lstStyle/>
        <a:p>
          <a:endParaRPr lang="id-ID"/>
        </a:p>
      </dgm:t>
    </dgm:pt>
    <dgm:pt modelId="{12325AEB-577A-4A9D-BF4C-C7F10EB3AA83}" type="sibTrans" cxnId="{ECF33D7E-DFC1-46CF-972D-8EBAD5C985F9}">
      <dgm:prSet/>
      <dgm:spPr/>
      <dgm:t>
        <a:bodyPr/>
        <a:lstStyle/>
        <a:p>
          <a:endParaRPr lang="id-ID"/>
        </a:p>
      </dgm:t>
    </dgm:pt>
    <dgm:pt modelId="{0DE4570C-FC34-460B-BF7F-6BD3E656B4E8}" type="pres">
      <dgm:prSet presAssocID="{D93344F8-AF17-4CF4-A84B-FF7CD83E7B8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2269F58-4118-4EDD-AA91-597C5A0500A6}" type="pres">
      <dgm:prSet presAssocID="{D93344F8-AF17-4CF4-A84B-FF7CD83E7B80}" presName="cycle" presStyleCnt="0"/>
      <dgm:spPr/>
    </dgm:pt>
    <dgm:pt modelId="{C7858049-5912-47AA-B1E1-5BC71F95F0A2}" type="pres">
      <dgm:prSet presAssocID="{BFB1CEE9-2EF4-4097-BF4C-51FC547CE7AB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032AFBE-FC1B-4FFD-973B-DB9274F3673A}" type="pres">
      <dgm:prSet presAssocID="{6307CB2B-B773-490A-9F10-4886FBCAA1F6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02AF1459-0D08-4ABD-BFE7-3A80ABA2B96E}" type="pres">
      <dgm:prSet presAssocID="{44F59DB1-9AA9-4DB4-A929-A6C31C8DC387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F0AE6F-BBFB-47D9-9B56-662151829C64}" type="pres">
      <dgm:prSet presAssocID="{82608463-F7A2-4636-9CFF-C95DC756D7F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AD8F4D-4AD3-4834-B93E-42223A51E973}" type="pres">
      <dgm:prSet presAssocID="{03097DF0-1632-48D2-9A2B-AD4603BDD58C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F3A5587-C89F-4018-9280-267F5EB0130A}" type="presOf" srcId="{03097DF0-1632-48D2-9A2B-AD4603BDD58C}" destId="{A1AD8F4D-4AD3-4834-B93E-42223A51E973}" srcOrd="0" destOrd="0" presId="urn:microsoft.com/office/officeart/2005/8/layout/cycle3"/>
    <dgm:cxn modelId="{AEEACD0F-4CAF-4A56-8D47-5FEF0C31D44C}" srcId="{D93344F8-AF17-4CF4-A84B-FF7CD83E7B80}" destId="{82608463-F7A2-4636-9CFF-C95DC756D7FA}" srcOrd="2" destOrd="0" parTransId="{B8258214-B782-4A5D-BBB1-C82953C9CE50}" sibTransId="{D5E2D6F3-15E8-4E5C-BF50-9B2D0F4D5673}"/>
    <dgm:cxn modelId="{2A9FAE01-51F6-4E1E-95F8-F2D608DEC1ED}" type="presOf" srcId="{6307CB2B-B773-490A-9F10-4886FBCAA1F6}" destId="{8032AFBE-FC1B-4FFD-973B-DB9274F3673A}" srcOrd="0" destOrd="0" presId="urn:microsoft.com/office/officeart/2005/8/layout/cycle3"/>
    <dgm:cxn modelId="{80CE6C91-EB7D-4C2D-88CF-197772C67BF2}" srcId="{D93344F8-AF17-4CF4-A84B-FF7CD83E7B80}" destId="{BFB1CEE9-2EF4-4097-BF4C-51FC547CE7AB}" srcOrd="0" destOrd="0" parTransId="{85B2EADD-D2C3-4784-93DA-666332140288}" sibTransId="{6307CB2B-B773-490A-9F10-4886FBCAA1F6}"/>
    <dgm:cxn modelId="{0D3B50F4-C86C-4646-9CCD-775DA9099C06}" type="presOf" srcId="{82608463-F7A2-4636-9CFF-C95DC756D7FA}" destId="{91F0AE6F-BBFB-47D9-9B56-662151829C64}" srcOrd="0" destOrd="0" presId="urn:microsoft.com/office/officeart/2005/8/layout/cycle3"/>
    <dgm:cxn modelId="{29C7281B-EECD-456B-93A7-E3EC7B41E598}" type="presOf" srcId="{D93344F8-AF17-4CF4-A84B-FF7CD83E7B80}" destId="{0DE4570C-FC34-460B-BF7F-6BD3E656B4E8}" srcOrd="0" destOrd="0" presId="urn:microsoft.com/office/officeart/2005/8/layout/cycle3"/>
    <dgm:cxn modelId="{ECF33D7E-DFC1-46CF-972D-8EBAD5C985F9}" srcId="{D93344F8-AF17-4CF4-A84B-FF7CD83E7B80}" destId="{03097DF0-1632-48D2-9A2B-AD4603BDD58C}" srcOrd="3" destOrd="0" parTransId="{7DD7975B-EBA2-4012-B9CB-E8769E7CFAD8}" sibTransId="{12325AEB-577A-4A9D-BF4C-C7F10EB3AA83}"/>
    <dgm:cxn modelId="{6FBF42B8-A4F4-4585-9DF9-0B78A9E6F076}" type="presOf" srcId="{44F59DB1-9AA9-4DB4-A929-A6C31C8DC387}" destId="{02AF1459-0D08-4ABD-BFE7-3A80ABA2B96E}" srcOrd="0" destOrd="0" presId="urn:microsoft.com/office/officeart/2005/8/layout/cycle3"/>
    <dgm:cxn modelId="{4D3CFDB5-6867-4E00-BD58-9F85F1DB7084}" srcId="{D93344F8-AF17-4CF4-A84B-FF7CD83E7B80}" destId="{44F59DB1-9AA9-4DB4-A929-A6C31C8DC387}" srcOrd="1" destOrd="0" parTransId="{1651068E-AA8B-411A-A0FE-47BB24CA3715}" sibTransId="{0C283024-B285-4DA2-8EA9-DC5EDC12A2F1}"/>
    <dgm:cxn modelId="{EE597A28-389F-476C-BE98-7FB689EE414B}" type="presOf" srcId="{BFB1CEE9-2EF4-4097-BF4C-51FC547CE7AB}" destId="{C7858049-5912-47AA-B1E1-5BC71F95F0A2}" srcOrd="0" destOrd="0" presId="urn:microsoft.com/office/officeart/2005/8/layout/cycle3"/>
    <dgm:cxn modelId="{A3A640CE-977D-4281-9B20-8CD6499A6CCF}" type="presParOf" srcId="{0DE4570C-FC34-460B-BF7F-6BD3E656B4E8}" destId="{02269F58-4118-4EDD-AA91-597C5A0500A6}" srcOrd="0" destOrd="0" presId="urn:microsoft.com/office/officeart/2005/8/layout/cycle3"/>
    <dgm:cxn modelId="{4D8336F0-15C6-466C-B9E2-CD4855430949}" type="presParOf" srcId="{02269F58-4118-4EDD-AA91-597C5A0500A6}" destId="{C7858049-5912-47AA-B1E1-5BC71F95F0A2}" srcOrd="0" destOrd="0" presId="urn:microsoft.com/office/officeart/2005/8/layout/cycle3"/>
    <dgm:cxn modelId="{2336775B-F01E-4FE1-8EB8-C4D65DD4657F}" type="presParOf" srcId="{02269F58-4118-4EDD-AA91-597C5A0500A6}" destId="{8032AFBE-FC1B-4FFD-973B-DB9274F3673A}" srcOrd="1" destOrd="0" presId="urn:microsoft.com/office/officeart/2005/8/layout/cycle3"/>
    <dgm:cxn modelId="{0F064645-A2DD-4AC7-9C1C-21313A78A999}" type="presParOf" srcId="{02269F58-4118-4EDD-AA91-597C5A0500A6}" destId="{02AF1459-0D08-4ABD-BFE7-3A80ABA2B96E}" srcOrd="2" destOrd="0" presId="urn:microsoft.com/office/officeart/2005/8/layout/cycle3"/>
    <dgm:cxn modelId="{2461F0FC-7353-4CE5-95EA-E00D8F7D55AE}" type="presParOf" srcId="{02269F58-4118-4EDD-AA91-597C5A0500A6}" destId="{91F0AE6F-BBFB-47D9-9B56-662151829C64}" srcOrd="3" destOrd="0" presId="urn:microsoft.com/office/officeart/2005/8/layout/cycle3"/>
    <dgm:cxn modelId="{08966EE1-64CE-47DE-A8DD-7845AC5484A5}" type="presParOf" srcId="{02269F58-4118-4EDD-AA91-597C5A0500A6}" destId="{A1AD8F4D-4AD3-4834-B93E-42223A51E97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32AFBE-FC1B-4FFD-973B-DB9274F3673A}">
      <dsp:nvSpPr>
        <dsp:cNvPr id="0" name=""/>
        <dsp:cNvSpPr/>
      </dsp:nvSpPr>
      <dsp:spPr>
        <a:xfrm>
          <a:off x="1929991" y="-105432"/>
          <a:ext cx="4369616" cy="4369616"/>
        </a:xfrm>
        <a:prstGeom prst="circularArrow">
          <a:avLst>
            <a:gd name="adj1" fmla="val 4668"/>
            <a:gd name="adj2" fmla="val 272909"/>
            <a:gd name="adj3" fmla="val 12891668"/>
            <a:gd name="adj4" fmla="val 17989867"/>
            <a:gd name="adj5" fmla="val 4847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</dsp:sp>
    <dsp:sp modelId="{C7858049-5912-47AA-B1E1-5BC71F95F0A2}">
      <dsp:nvSpPr>
        <dsp:cNvPr id="0" name=""/>
        <dsp:cNvSpPr/>
      </dsp:nvSpPr>
      <dsp:spPr>
        <a:xfrm>
          <a:off x="2682254" y="744"/>
          <a:ext cx="2865090" cy="1432545"/>
        </a:xfrm>
        <a:prstGeom prst="round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/>
            <a:t>OTDA</a:t>
          </a:r>
          <a:endParaRPr lang="id-ID" sz="3600" b="1" kern="1200" dirty="0"/>
        </a:p>
      </dsp:txBody>
      <dsp:txXfrm>
        <a:off x="2682254" y="744"/>
        <a:ext cx="2865090" cy="1432545"/>
      </dsp:txXfrm>
    </dsp:sp>
    <dsp:sp modelId="{02AF1459-0D08-4ABD-BFE7-3A80ABA2B96E}">
      <dsp:nvSpPr>
        <dsp:cNvPr id="0" name=""/>
        <dsp:cNvSpPr/>
      </dsp:nvSpPr>
      <dsp:spPr>
        <a:xfrm>
          <a:off x="4251237" y="1569727"/>
          <a:ext cx="2865090" cy="1432545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>
              <a:solidFill>
                <a:schemeClr val="bg1"/>
              </a:solidFill>
            </a:rPr>
            <a:t>LPPD</a:t>
          </a:r>
          <a:endParaRPr lang="id-ID" sz="3600" b="1" kern="1200" dirty="0">
            <a:solidFill>
              <a:schemeClr val="bg1"/>
            </a:solidFill>
          </a:endParaRPr>
        </a:p>
      </dsp:txBody>
      <dsp:txXfrm>
        <a:off x="4251237" y="1569727"/>
        <a:ext cx="2865090" cy="1432545"/>
      </dsp:txXfrm>
    </dsp:sp>
    <dsp:sp modelId="{91F0AE6F-BBFB-47D9-9B56-662151829C64}">
      <dsp:nvSpPr>
        <dsp:cNvPr id="0" name=""/>
        <dsp:cNvSpPr/>
      </dsp:nvSpPr>
      <dsp:spPr>
        <a:xfrm>
          <a:off x="2682254" y="3138710"/>
          <a:ext cx="2865090" cy="1432545"/>
        </a:xfrm>
        <a:prstGeom prst="roundRect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/>
            <a:t>EKPPD</a:t>
          </a:r>
          <a:endParaRPr lang="id-ID" sz="3600" b="1" kern="1200" dirty="0"/>
        </a:p>
      </dsp:txBody>
      <dsp:txXfrm>
        <a:off x="2682254" y="3138710"/>
        <a:ext cx="2865090" cy="1432545"/>
      </dsp:txXfrm>
    </dsp:sp>
    <dsp:sp modelId="{A1AD8F4D-4AD3-4834-B93E-42223A51E973}">
      <dsp:nvSpPr>
        <dsp:cNvPr id="0" name=""/>
        <dsp:cNvSpPr/>
      </dsp:nvSpPr>
      <dsp:spPr>
        <a:xfrm>
          <a:off x="1113272" y="1569727"/>
          <a:ext cx="2865090" cy="1432545"/>
        </a:xfrm>
        <a:prstGeom prst="round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>
              <a:solidFill>
                <a:schemeClr val="bg1"/>
              </a:solidFill>
            </a:rPr>
            <a:t>Peningkatan Kapasda</a:t>
          </a:r>
          <a:endParaRPr lang="id-ID" sz="3600" b="1" kern="1200" dirty="0">
            <a:solidFill>
              <a:schemeClr val="bg1"/>
            </a:solidFill>
          </a:endParaRPr>
        </a:p>
      </dsp:txBody>
      <dsp:txXfrm>
        <a:off x="1113272" y="1569727"/>
        <a:ext cx="2865090" cy="1432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0EC8B-635E-48FA-817D-0CDE13D73A5A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65BBF-5642-40D1-9C63-86B2A26CF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Calibri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877" indent="-285722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2889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045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200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356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511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8667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5823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9301A3FE-207E-4B3A-A93D-B0F04593750C}" type="slidenum">
              <a:rPr lang="en-US" smtClean="0">
                <a:latin typeface="Constantia" pitchFamily="18" charset="0"/>
              </a:rPr>
              <a:pPr eaLnBrk="1" hangingPunct="1">
                <a:defRPr/>
              </a:pPr>
              <a:t>2</a:t>
            </a:fld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DF1B1-D670-4FE8-A52F-27656FB1D9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DC00D9-4CA0-494F-9CA1-FBFAE22A61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DF1B1-D670-4FE8-A52F-27656FB1D9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DC00D9-4CA0-494F-9CA1-FBFAE22A61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DC00D9-4CA0-494F-9CA1-FBFAE22A61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1700808"/>
            <a:ext cx="900332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>
              <a:lnSpc>
                <a:spcPct val="80000"/>
              </a:lnSpc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endParaRPr lang="id-ID" sz="2800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Strategi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Kebijakan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Peningkatan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Pengembangan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Kapasitas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Pemerintahan Daerah</a:t>
            </a:r>
          </a:p>
          <a:p>
            <a:pPr algn="ctr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Peraturan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Presiden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Nomor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59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Tahun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2012)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Disampaikan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oleh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:</a:t>
            </a: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QADRIANSYAH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Biro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Pemerintahan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Setda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Provinsi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Sumatera Barat</a:t>
            </a: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anose="03010101010201010101" pitchFamily="66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Bukittinggi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, 30 November </a:t>
            </a:r>
            <a:r>
              <a:rPr lang="id-ID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201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7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13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617" y="101352"/>
            <a:ext cx="1125414" cy="10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99" y="458119"/>
            <a:ext cx="6984777" cy="88264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Ruang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Lingkup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Peningkatan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Kapasda</a:t>
            </a:r>
            <a:endParaRPr lang="en-US" altLang="zh-CN" sz="28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10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068960"/>
            <a:ext cx="2304256" cy="93610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Peningkatan</a:t>
            </a:r>
            <a:r>
              <a:rPr lang="en-US" b="1" dirty="0" smtClean="0"/>
              <a:t> </a:t>
            </a:r>
            <a:r>
              <a:rPr lang="en-US" b="1" dirty="0" err="1" smtClean="0"/>
              <a:t>Kapasitas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1700808"/>
            <a:ext cx="3024336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Kebijakan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Kapasitas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Kelembagaan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4725144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SDM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75856" y="3501008"/>
            <a:ext cx="1152128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132856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501008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384"/>
            <a:ext cx="9144000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KEBIJAKAN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Kapasitas</a:t>
            </a:r>
            <a:r>
              <a:rPr lang="en-US" b="1" dirty="0" smtClean="0"/>
              <a:t> </a:t>
            </a:r>
            <a:r>
              <a:rPr lang="en-US" b="1" dirty="0" err="1" smtClean="0"/>
              <a:t>Kebijakan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276872"/>
            <a:ext cx="3024336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Pembentukan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Kebijakan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Metode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Perumusan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085184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Evaluasi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501008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564904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149080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Sosialisasi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58119"/>
            <a:ext cx="482453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KELEMBAGAAN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12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Kapasitas</a:t>
            </a:r>
            <a:r>
              <a:rPr lang="en-US" b="1" dirty="0" smtClean="0"/>
              <a:t> </a:t>
            </a:r>
            <a:r>
              <a:rPr lang="en-US" b="1" dirty="0" err="1" smtClean="0"/>
              <a:t>Kelembagaan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780928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Tata </a:t>
            </a:r>
            <a:r>
              <a:rPr lang="en-US" sz="2000" dirty="0" err="1" smtClean="0">
                <a:solidFill>
                  <a:schemeClr val="bg1"/>
                </a:solidFill>
              </a:rPr>
              <a:t>Laksana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dan</a:t>
            </a:r>
            <a:r>
              <a:rPr lang="en-US" sz="2000" dirty="0" smtClean="0">
                <a:solidFill>
                  <a:schemeClr val="bg1"/>
                </a:solidFill>
              </a:rPr>
              <a:t> SOP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645024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Budaya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Kerja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445224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>
                <a:solidFill>
                  <a:schemeClr val="bg1"/>
                </a:solidFill>
              </a:rPr>
              <a:t>Sarana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dan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Prasarana</a:t>
            </a:r>
            <a:endParaRPr lang="en-US" sz="2200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212976"/>
            <a:ext cx="1224136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276872"/>
            <a:ext cx="1296144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509120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Keuangan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152128" cy="7920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4644008" y="1988840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Pembentukan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Struktur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275856" y="3933056"/>
            <a:ext cx="1224136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58119"/>
            <a:ext cx="482453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SDM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13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611560" y="3140968"/>
            <a:ext cx="1656184" cy="648072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/>
              <a:t>Kapasitas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Individu</a:t>
            </a:r>
            <a:endParaRPr lang="en-US" sz="1800" b="1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3059832" y="3140968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Budaya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Kerja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339752" y="2708920"/>
            <a:ext cx="576064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3059832" y="4149080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Keuangan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339752" y="3429000"/>
            <a:ext cx="504056" cy="86409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3059832" y="2132856"/>
            <a:ext cx="2952328" cy="576064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Pembentukan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Struktur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39752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owchart: Alternate Process 22"/>
          <p:cNvSpPr/>
          <p:nvPr/>
        </p:nvSpPr>
        <p:spPr>
          <a:xfrm>
            <a:off x="6732240" y="3068960"/>
            <a:ext cx="1656184" cy="648072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Kompetensi</a:t>
            </a: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26" name="Straight Arrow Connector 25"/>
          <p:cNvCxnSpPr>
            <a:stCxn id="7" idx="3"/>
          </p:cNvCxnSpPr>
          <p:nvPr/>
        </p:nvCxnSpPr>
        <p:spPr>
          <a:xfrm>
            <a:off x="6012160" y="3429000"/>
            <a:ext cx="504056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3" idx="3"/>
          </p:cNvCxnSpPr>
          <p:nvPr/>
        </p:nvCxnSpPr>
        <p:spPr>
          <a:xfrm>
            <a:off x="6012160" y="2420888"/>
            <a:ext cx="648072" cy="7920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1" idx="3"/>
          </p:cNvCxnSpPr>
          <p:nvPr/>
        </p:nvCxnSpPr>
        <p:spPr>
          <a:xfrm flipV="1">
            <a:off x="6012160" y="3573016"/>
            <a:ext cx="648072" cy="86409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92088" y="2762375"/>
            <a:ext cx="2339752" cy="13867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rtlCol="0" anchor="ctr" anchorCtr="0">
            <a:normAutofit fontScale="90000"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Indikator</a:t>
            </a:r>
            <a:r>
              <a:rPr kumimoji="0" lang="en-US" altLang="zh-CN" sz="2800" b="1" i="0" u="none" strike="noStrike" kern="1200" cap="none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Kapasitas</a:t>
            </a:r>
            <a:r>
              <a:rPr kumimoji="0" lang="en-US" altLang="zh-CN" sz="2800" b="1" i="0" u="none" strike="noStrike" kern="1200" cap="none" spc="0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1200" cap="none" spc="0" normalizeH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Sumber</a:t>
            </a:r>
            <a:r>
              <a:rPr kumimoji="0" lang="en-US" altLang="zh-CN" sz="2800" b="1" i="0" u="none" strike="noStrike" kern="1200" cap="none" spc="0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1200" cap="none" spc="0" normalizeH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Daya</a:t>
            </a:r>
            <a:r>
              <a:rPr kumimoji="0" lang="en-US" altLang="zh-CN" sz="2800" b="1" i="0" u="none" strike="noStrike" kern="1200" cap="none" spc="0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1200" cap="none" spc="0" normalizeH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Manusia</a:t>
            </a:r>
            <a:endParaRPr kumimoji="0" lang="en-US" altLang="zh-CN" sz="28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ound Same Side Corner Rectangle 4"/>
          <p:cNvSpPr/>
          <p:nvPr/>
        </p:nvSpPr>
        <p:spPr>
          <a:xfrm>
            <a:off x="4716016" y="1052736"/>
            <a:ext cx="2376264" cy="720080"/>
          </a:xfrm>
          <a:prstGeom prst="round2Same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</a:rPr>
              <a:t>Rekrutmen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dan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Seleksi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Pegawai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>
            <a:stCxn id="3" idx="3"/>
          </p:cNvCxnSpPr>
          <p:nvPr/>
        </p:nvCxnSpPr>
        <p:spPr>
          <a:xfrm flipV="1">
            <a:off x="3131840" y="1844824"/>
            <a:ext cx="1368152" cy="16109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4716016" y="2132856"/>
            <a:ext cx="2520280" cy="86409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</a:rPr>
              <a:t>Penilaian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Prestasi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Kerja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716016" y="3356992"/>
            <a:ext cx="2592288" cy="1152128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</a:rPr>
              <a:t>Uji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Kompetensi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Regular Pentagon 9"/>
          <p:cNvSpPr/>
          <p:nvPr/>
        </p:nvSpPr>
        <p:spPr>
          <a:xfrm>
            <a:off x="5220072" y="4941168"/>
            <a:ext cx="1872208" cy="1152128"/>
          </a:xfrm>
          <a:prstGeom prst="pent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</a:rPr>
              <a:t>Sistem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Promosi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>
            <a:stCxn id="3" idx="3"/>
          </p:cNvCxnSpPr>
          <p:nvPr/>
        </p:nvCxnSpPr>
        <p:spPr>
          <a:xfrm>
            <a:off x="3131840" y="3455728"/>
            <a:ext cx="1296144" cy="16294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3" idx="3"/>
          </p:cNvCxnSpPr>
          <p:nvPr/>
        </p:nvCxnSpPr>
        <p:spPr>
          <a:xfrm flipV="1">
            <a:off x="3131840" y="2852936"/>
            <a:ext cx="1224136" cy="60279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3" idx="3"/>
          </p:cNvCxnSpPr>
          <p:nvPr/>
        </p:nvCxnSpPr>
        <p:spPr>
          <a:xfrm>
            <a:off x="3131840" y="3455728"/>
            <a:ext cx="1368152" cy="4053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3931" y="458119"/>
            <a:ext cx="8229600" cy="88264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ALUR PIKIR PENINGKATAN KAPASITAS</a:t>
            </a:r>
            <a: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PEMERINTAHAN DAERAH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  <p:sp>
        <p:nvSpPr>
          <p:cNvPr id="59" name="Oval 58"/>
          <p:cNvSpPr/>
          <p:nvPr/>
        </p:nvSpPr>
        <p:spPr>
          <a:xfrm>
            <a:off x="1763688" y="1772816"/>
            <a:ext cx="1872208" cy="864096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EKPPD (Output &amp; Outcome)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1763688" y="3284984"/>
            <a:ext cx="2016224" cy="864096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Penyelengaaraan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 rot="16200000">
            <a:off x="-144523" y="3320988"/>
            <a:ext cx="1872208" cy="79208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Survey </a:t>
            </a:r>
            <a:r>
              <a:rPr lang="en-US" sz="1200" b="1" dirty="0" err="1" smtClean="0">
                <a:solidFill>
                  <a:schemeClr val="bg1"/>
                </a:solidFill>
              </a:rPr>
              <a:t>Kepuasan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Masyarakat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1835696" y="4869160"/>
            <a:ext cx="1872208" cy="93610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Implementasi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Peningkatan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4355976" y="3068960"/>
            <a:ext cx="2016224" cy="129614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Kinerja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Penyelenggaraan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Pemerintahan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Daerah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6732240" y="1772816"/>
            <a:ext cx="1872208" cy="792088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Pemetaan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Kapasitas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6804248" y="3140968"/>
            <a:ext cx="1872208" cy="1008112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Perencanaan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Peningkatan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9" name="Right Arrow 68"/>
          <p:cNvSpPr/>
          <p:nvPr/>
        </p:nvSpPr>
        <p:spPr>
          <a:xfrm>
            <a:off x="1259632" y="3501008"/>
            <a:ext cx="432048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>
            <a:off x="3851920" y="3501008"/>
            <a:ext cx="432048" cy="4320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5400000">
            <a:off x="2555776" y="2708920"/>
            <a:ext cx="432048" cy="43204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16200000">
            <a:off x="2555776" y="4293096"/>
            <a:ext cx="432048" cy="43204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508104" y="2204864"/>
            <a:ext cx="1008112" cy="720080"/>
            <a:chOff x="5508104" y="2204864"/>
            <a:chExt cx="1008112" cy="720080"/>
          </a:xfrm>
        </p:grpSpPr>
        <p:sp>
          <p:nvSpPr>
            <p:cNvPr id="79" name="Line 45"/>
            <p:cNvSpPr>
              <a:spLocks noChangeShapeType="1"/>
            </p:cNvSpPr>
            <p:nvPr/>
          </p:nvSpPr>
          <p:spPr bwMode="auto">
            <a:xfrm>
              <a:off x="5508104" y="2204864"/>
              <a:ext cx="0" cy="7200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V="1">
              <a:off x="5508104" y="2204864"/>
              <a:ext cx="1008112" cy="83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82" name="Line 46"/>
          <p:cNvSpPr>
            <a:spLocks noChangeShapeType="1"/>
          </p:cNvSpPr>
          <p:nvPr/>
        </p:nvSpPr>
        <p:spPr bwMode="auto">
          <a:xfrm flipH="1">
            <a:off x="7740352" y="2636912"/>
            <a:ext cx="0" cy="43204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grpSp>
        <p:nvGrpSpPr>
          <p:cNvPr id="26" name="Group 25"/>
          <p:cNvGrpSpPr/>
          <p:nvPr/>
        </p:nvGrpSpPr>
        <p:grpSpPr>
          <a:xfrm>
            <a:off x="4067944" y="4365104"/>
            <a:ext cx="3744416" cy="936104"/>
            <a:chOff x="4067944" y="4365104"/>
            <a:chExt cx="3744416" cy="936104"/>
          </a:xfrm>
        </p:grpSpPr>
        <p:cxnSp>
          <p:nvCxnSpPr>
            <p:cNvPr id="84" name="Straight Connector 83"/>
            <p:cNvCxnSpPr/>
            <p:nvPr/>
          </p:nvCxnSpPr>
          <p:spPr>
            <a:xfrm>
              <a:off x="7812360" y="4365104"/>
              <a:ext cx="0" cy="936104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 flipH="1">
              <a:off x="4067944" y="5301208"/>
              <a:ext cx="374441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8" name="Rectangle 2"/>
          <p:cNvSpPr txBox="1">
            <a:spLocks noChangeArrowheads="1"/>
          </p:cNvSpPr>
          <p:nvPr/>
        </p:nvSpPr>
        <p:spPr>
          <a:xfrm>
            <a:off x="5292080" y="1844824"/>
            <a:ext cx="1368152" cy="28803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Informasi</a:t>
            </a:r>
            <a:r>
              <a:rPr kumimoji="0" lang="es-ES" sz="140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 </a:t>
            </a: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Awal</a:t>
            </a:r>
            <a:endParaRPr kumimoji="0" lang="en-US" sz="140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89" name="Rectangle 2"/>
          <p:cNvSpPr txBox="1">
            <a:spLocks noChangeArrowheads="1"/>
          </p:cNvSpPr>
          <p:nvPr/>
        </p:nvSpPr>
        <p:spPr>
          <a:xfrm>
            <a:off x="3779912" y="2276872"/>
            <a:ext cx="1368152" cy="28803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Data </a:t>
            </a: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Kinerja</a:t>
            </a:r>
            <a:endParaRPr kumimoji="0" lang="en-US" sz="140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851921" y="2204864"/>
            <a:ext cx="1369930" cy="792386"/>
            <a:chOff x="3851921" y="2204864"/>
            <a:chExt cx="1369930" cy="792386"/>
          </a:xfrm>
        </p:grpSpPr>
        <p:sp>
          <p:nvSpPr>
            <p:cNvPr id="77" name="Line 45"/>
            <p:cNvSpPr>
              <a:spLocks noChangeShapeType="1"/>
            </p:cNvSpPr>
            <p:nvPr/>
          </p:nvSpPr>
          <p:spPr bwMode="auto">
            <a:xfrm>
              <a:off x="4572000" y="2204864"/>
              <a:ext cx="57606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78" name="Line 46"/>
            <p:cNvSpPr>
              <a:spLocks noChangeShapeType="1"/>
            </p:cNvSpPr>
            <p:nvPr/>
          </p:nvSpPr>
          <p:spPr bwMode="auto">
            <a:xfrm>
              <a:off x="5220072" y="2204864"/>
              <a:ext cx="1779" cy="79238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7" name="Line 46"/>
            <p:cNvSpPr>
              <a:spLocks noChangeShapeType="1"/>
            </p:cNvSpPr>
            <p:nvPr/>
          </p:nvSpPr>
          <p:spPr bwMode="auto">
            <a:xfrm flipH="1">
              <a:off x="3851921" y="2204864"/>
              <a:ext cx="64807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5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2" grpId="0" animBg="1"/>
      <p:bldP spid="88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3931" y="458119"/>
            <a:ext cx="8229600" cy="88264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KERANGKA KEGIATAN PENINGKATAN</a:t>
            </a:r>
            <a: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PEMERINTAHAN DAERAH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4" name="Oval 3"/>
          <p:cNvSpPr/>
          <p:nvPr/>
        </p:nvSpPr>
        <p:spPr>
          <a:xfrm>
            <a:off x="467544" y="1916832"/>
            <a:ext cx="1368152" cy="5760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Kebijakan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Text Box 37"/>
          <p:cNvSpPr txBox="1">
            <a:spLocks noChangeArrowheads="1"/>
          </p:cNvSpPr>
          <p:nvPr/>
        </p:nvSpPr>
        <p:spPr bwMode="auto">
          <a:xfrm>
            <a:off x="467544" y="3284984"/>
            <a:ext cx="1152128" cy="3508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/>
            <a:r>
              <a:rPr lang="en-US" sz="1400" b="1" dirty="0" smtClean="0">
                <a:solidFill>
                  <a:schemeClr val="bg1"/>
                </a:solidFill>
              </a:rPr>
              <a:t>MONEV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" name="Text Box 37"/>
          <p:cNvSpPr txBox="1">
            <a:spLocks noChangeArrowheads="1"/>
          </p:cNvSpPr>
          <p:nvPr/>
        </p:nvSpPr>
        <p:spPr bwMode="auto">
          <a:xfrm>
            <a:off x="467544" y="4509120"/>
            <a:ext cx="1152128" cy="3508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MONEV 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4860032" y="1916832"/>
            <a:ext cx="136815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Peta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Kapasitas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699792" y="1916832"/>
            <a:ext cx="1368152" cy="57606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Pemetaan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092280" y="1916832"/>
            <a:ext cx="172819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Rekomendasi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444208" y="3645024"/>
            <a:ext cx="136815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K/L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55976" y="3645024"/>
            <a:ext cx="136815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RenAksi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16216" y="5229200"/>
            <a:ext cx="1296144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Gub</a:t>
            </a:r>
            <a:r>
              <a:rPr lang="en-US" sz="1200" b="1" dirty="0" smtClean="0">
                <a:solidFill>
                  <a:schemeClr val="bg1"/>
                </a:solidFill>
              </a:rPr>
              <a:t>/</a:t>
            </a:r>
            <a:r>
              <a:rPr lang="en-US" sz="1200" b="1" dirty="0" err="1" smtClean="0">
                <a:solidFill>
                  <a:schemeClr val="bg1"/>
                </a:solidFill>
              </a:rPr>
              <a:t>Bup</a:t>
            </a:r>
            <a:r>
              <a:rPr lang="en-US" sz="1200" b="1" dirty="0" smtClean="0">
                <a:solidFill>
                  <a:schemeClr val="bg1"/>
                </a:solidFill>
              </a:rPr>
              <a:t>/</a:t>
            </a:r>
            <a:r>
              <a:rPr lang="en-US" sz="1200" b="1" dirty="0" err="1" smtClean="0">
                <a:solidFill>
                  <a:schemeClr val="bg1"/>
                </a:solidFill>
              </a:rPr>
              <a:t>Walikota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355976" y="5229200"/>
            <a:ext cx="136815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RenAksi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267744" y="4437112"/>
            <a:ext cx="1728192" cy="57606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Penganggaran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043608" y="256490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043608" y="378904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907704" y="220486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139952" y="220486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300192" y="220486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5796136" y="3933056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7812360" y="393305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7812360" y="551723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9" idx="5"/>
          </p:cNvCxnSpPr>
          <p:nvPr/>
        </p:nvCxnSpPr>
        <p:spPr>
          <a:xfrm>
            <a:off x="8567384" y="2408533"/>
            <a:ext cx="37064" cy="31086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5796136" y="5517232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14" idx="5"/>
          </p:cNvCxnSpPr>
          <p:nvPr/>
        </p:nvCxnSpPr>
        <p:spPr>
          <a:xfrm flipH="1" flipV="1">
            <a:off x="3742848" y="4928813"/>
            <a:ext cx="613128" cy="4444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3707904" y="4005064"/>
            <a:ext cx="648072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1835696" y="1700808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Pemetaan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139952" y="17008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Hasil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372200" y="1556792"/>
            <a:ext cx="6480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Tindak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Lanjut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796136" y="3429000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Susun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796136" y="5013176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Susun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067944" y="4509120"/>
            <a:ext cx="6480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</a:rPr>
              <a:t>Tindak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Lanjut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1691680" y="472514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-27384"/>
            <a:ext cx="9144000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rtlCol="0" anchor="ctr" anchorCtr="0">
            <a:normAutofit fontScale="97500"/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sz="2800" b="1" dirty="0" smtClean="0">
                <a:solidFill>
                  <a:schemeClr val="bg1"/>
                </a:solidFill>
              </a:rPr>
              <a:t>TAHAPAN PENINGKATAN KAPASITAS PEMERINTAHAN DAERAH</a:t>
            </a:r>
            <a:endParaRPr kumimoji="0" lang="en-US" altLang="zh-CN" sz="28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1152128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Penetapan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Kebijakan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Nasional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779912" y="1268760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4157" y="1080120"/>
            <a:ext cx="3356275" cy="72008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r>
              <a:rPr lang="en-US" sz="1800" b="1" dirty="0" smtClean="0">
                <a:solidFill>
                  <a:schemeClr val="bg1"/>
                </a:solidFill>
              </a:rPr>
              <a:t> (</a:t>
            </a:r>
            <a:r>
              <a:rPr lang="en-US" sz="1800" b="1" dirty="0" err="1" smtClean="0">
                <a:solidFill>
                  <a:schemeClr val="bg1"/>
                </a:solidFill>
              </a:rPr>
              <a:t>kemen</a:t>
            </a:r>
            <a:r>
              <a:rPr lang="en-US" sz="1800" b="1" dirty="0" smtClean="0">
                <a:solidFill>
                  <a:schemeClr val="bg1"/>
                </a:solidFill>
              </a:rPr>
              <a:t>/LPNK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23528" y="2060848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Pemetaan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Kapasda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779912" y="2132856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48064" y="1988840"/>
            <a:ext cx="3384376" cy="72008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Provinsi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3528" y="3140968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Penyusunan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Rekomendasi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3779912" y="3185592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48064" y="3024336"/>
            <a:ext cx="3312368" cy="692696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Kab/Kota, </a:t>
            </a:r>
            <a:r>
              <a:rPr lang="en-US" sz="1800" b="1" dirty="0" err="1" smtClean="0">
                <a:solidFill>
                  <a:schemeClr val="bg1"/>
                </a:solidFill>
              </a:rPr>
              <a:t>Provinsi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23528" y="4005064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b="1" dirty="0" err="1" smtClean="0">
                <a:solidFill>
                  <a:schemeClr val="bg1"/>
                </a:solidFill>
              </a:rPr>
              <a:t>Perencanaan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Penganggaraan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3779912" y="4149080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148064" y="3933056"/>
            <a:ext cx="3312368" cy="836712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Kab/Kota, </a:t>
            </a:r>
            <a:r>
              <a:rPr lang="en-US" sz="1800" b="1" dirty="0" err="1" smtClean="0">
                <a:solidFill>
                  <a:schemeClr val="bg1"/>
                </a:solidFill>
              </a:rPr>
              <a:t>Provinsi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23528" y="5157192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b="1" dirty="0" err="1" smtClean="0">
                <a:solidFill>
                  <a:schemeClr val="bg1"/>
                </a:solidFill>
              </a:rPr>
              <a:t>Pelaksanaan</a:t>
            </a:r>
            <a:r>
              <a:rPr lang="en-US" sz="1800" b="1" dirty="0" smtClean="0">
                <a:solidFill>
                  <a:schemeClr val="bg1"/>
                </a:solidFill>
              </a:rPr>
              <a:t> Program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Kegiatan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779912" y="5201816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148064" y="5013176"/>
            <a:ext cx="3312368" cy="792088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Kab/Kota, </a:t>
            </a:r>
            <a:r>
              <a:rPr lang="en-US" sz="1800" b="1" dirty="0" err="1" smtClean="0">
                <a:solidFill>
                  <a:schemeClr val="bg1"/>
                </a:solidFill>
              </a:rPr>
              <a:t>Provinsi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23528" y="6021288"/>
            <a:ext cx="2880320" cy="648072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b="1" dirty="0" err="1" smtClean="0">
                <a:solidFill>
                  <a:schemeClr val="bg1"/>
                </a:solidFill>
              </a:rPr>
              <a:t>Monev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Pelaporan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779912" y="6065912"/>
            <a:ext cx="1008112" cy="387424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148064" y="5877272"/>
            <a:ext cx="3312368" cy="792088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Provinsi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dan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Pusat</a:t>
            </a:r>
            <a:endParaRPr lang="en-US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0" y="0"/>
            <a:ext cx="9144000" cy="1124744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Pelaporan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Pengembangan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Kapasda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3528" y="1772816"/>
            <a:ext cx="2880320" cy="1512168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bg1"/>
                </a:solidFill>
              </a:rPr>
              <a:t>Bupati</a:t>
            </a:r>
            <a:r>
              <a:rPr lang="en-US" sz="3600" b="1" dirty="0" smtClean="0">
                <a:solidFill>
                  <a:schemeClr val="bg1"/>
                </a:solidFill>
              </a:rPr>
              <a:t>/ </a:t>
            </a:r>
            <a:r>
              <a:rPr lang="en-US" sz="3600" b="1" dirty="0" err="1" smtClean="0">
                <a:solidFill>
                  <a:schemeClr val="bg1"/>
                </a:solidFill>
              </a:rPr>
              <a:t>Walikota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779912" y="2164971"/>
            <a:ext cx="1008112" cy="903989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148064" y="1596685"/>
            <a:ext cx="3312368" cy="161629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</a:rPr>
              <a:t>Gubernur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3528" y="4005064"/>
            <a:ext cx="2880320" cy="1512168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</a:rPr>
              <a:t>Gubernur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779912" y="4397219"/>
            <a:ext cx="1008112" cy="903989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48064" y="3828933"/>
            <a:ext cx="3312368" cy="1616291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</a:rPr>
              <a:t>Mendagri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323528" y="1412776"/>
            <a:ext cx="8496944" cy="4752528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bg1"/>
                </a:solidFill>
              </a:rPr>
              <a:t>Kebijakan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Sudah</a:t>
            </a:r>
            <a:r>
              <a:rPr lang="en-US" sz="4400" dirty="0" smtClean="0">
                <a:solidFill>
                  <a:schemeClr val="bg1"/>
                </a:solidFill>
              </a:rPr>
              <a:t>!!! </a:t>
            </a:r>
            <a:r>
              <a:rPr lang="en-US" sz="4400" dirty="0" err="1" smtClean="0">
                <a:solidFill>
                  <a:schemeClr val="bg1"/>
                </a:solidFill>
              </a:rPr>
              <a:t>Kemudian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STRATEGINYA</a:t>
            </a:r>
            <a:r>
              <a:rPr lang="en-US" sz="4400" dirty="0" smtClean="0">
                <a:solidFill>
                  <a:schemeClr val="bg1"/>
                </a:solidFill>
              </a:rPr>
              <a:t>???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971600" y="4941168"/>
            <a:ext cx="7200800" cy="108012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Peraturan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Presiden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Republik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Indonesia</a:t>
            </a:r>
          </a:p>
          <a:p>
            <a:pPr algn="ctr" eaLnBrk="0" hangingPunct="0">
              <a:defRPr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Nomor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59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Tahun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2012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7176" name="Text Box 20"/>
          <p:cNvSpPr txBox="1">
            <a:spLocks noChangeArrowheads="1"/>
          </p:cNvSpPr>
          <p:nvPr/>
        </p:nvSpPr>
        <p:spPr bwMode="auto">
          <a:xfrm>
            <a:off x="211016" y="325105"/>
            <a:ext cx="872196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</a:pPr>
            <a:r>
              <a:rPr lang="en-US" b="1" dirty="0"/>
              <a:t>DASAR HUKUM PELAKSANAAN </a:t>
            </a:r>
            <a:r>
              <a:rPr lang="en-US" b="1" dirty="0" smtClean="0"/>
              <a:t>PENGEMBANGAN  KAPASITAS PEMERINTAHAN </a:t>
            </a:r>
            <a:r>
              <a:rPr lang="en-US" b="1" dirty="0"/>
              <a:t>DAERAH </a:t>
            </a:r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971600" y="1988840"/>
            <a:ext cx="7128792" cy="1279614"/>
          </a:xfrm>
          <a:prstGeom prst="roundRect">
            <a:avLst>
              <a:gd name="adj" fmla="val 50000"/>
            </a:avLst>
          </a:prstGeom>
          <a:solidFill>
            <a:srgbClr val="1B0FB1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U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ndang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-</a:t>
            </a: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U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ndang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Nomor</a:t>
            </a: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23</a:t>
            </a: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Tahun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>
              <a:defRPr/>
            </a:pPr>
            <a:r>
              <a:rPr lang="id-ID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Pasal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70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Ayat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6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067944" y="3501008"/>
            <a:ext cx="1005262" cy="115782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176" grpId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b="1" noProof="0" dirty="0" err="1" smtClean="0">
                <a:latin typeface="+mn-lt"/>
              </a:rPr>
              <a:t>Gunakan</a:t>
            </a:r>
            <a:r>
              <a:rPr lang="en-US" sz="3200" b="1" noProof="0" dirty="0" smtClean="0">
                <a:latin typeface="+mn-lt"/>
              </a:rPr>
              <a:t> </a:t>
            </a:r>
            <a:r>
              <a:rPr lang="en-US" sz="3200" b="1" noProof="0" dirty="0" err="1" smtClean="0">
                <a:latin typeface="+mn-lt"/>
              </a:rPr>
              <a:t>Hasil</a:t>
            </a:r>
            <a:r>
              <a:rPr lang="en-US" sz="3200" b="1" noProof="0" dirty="0" smtClean="0">
                <a:latin typeface="+mn-lt"/>
              </a:rPr>
              <a:t> </a:t>
            </a:r>
            <a:r>
              <a:rPr lang="en-US" sz="3200" b="1" noProof="0" dirty="0" err="1" smtClean="0">
                <a:latin typeface="+mn-lt"/>
              </a:rPr>
              <a:t>Evaluasi</a:t>
            </a:r>
            <a:r>
              <a:rPr lang="en-US" sz="3200" b="1" noProof="0" dirty="0" smtClean="0">
                <a:latin typeface="+mn-lt"/>
              </a:rPr>
              <a:t> LPPD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Analisa</a:t>
            </a:r>
            <a:r>
              <a:rPr kumimoji="0" lang="en-US" sz="32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Kelemahan</a:t>
            </a:r>
            <a:r>
              <a:rPr kumimoji="0" lang="en-US" sz="32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en-US" sz="3200" b="1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Rendahnya</a:t>
            </a:r>
            <a:r>
              <a:rPr kumimoji="0" lang="en-US" sz="32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Kinerja</a:t>
            </a:r>
            <a:r>
              <a:rPr kumimoji="0" lang="en-US" sz="32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b="1" baseline="0" noProof="0" dirty="0" err="1" smtClean="0">
                <a:latin typeface="+mn-lt"/>
              </a:rPr>
              <a:t>Temuka</a:t>
            </a:r>
            <a:r>
              <a:rPr lang="en-US" sz="3200" b="1" dirty="0" smtClean="0">
                <a:latin typeface="+mn-lt"/>
              </a:rPr>
              <a:t>n </a:t>
            </a:r>
            <a:r>
              <a:rPr lang="en-US" sz="3200" b="1" dirty="0" err="1" smtClean="0">
                <a:latin typeface="+mn-lt"/>
              </a:rPr>
              <a:t>Faktor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Penyebab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Rendahnya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Kinerja</a:t>
            </a:r>
            <a:r>
              <a:rPr lang="en-US" sz="3200" b="1" dirty="0" smtClean="0">
                <a:latin typeface="+mn-lt"/>
              </a:rPr>
              <a:t> (</a:t>
            </a:r>
            <a:r>
              <a:rPr lang="en-US" sz="3200" b="1" dirty="0" err="1" smtClean="0">
                <a:latin typeface="+mn-lt"/>
              </a:rPr>
              <a:t>Berdasarkan</a:t>
            </a:r>
            <a:r>
              <a:rPr lang="en-US" sz="3200" b="1" dirty="0" smtClean="0">
                <a:latin typeface="+mn-lt"/>
              </a:rPr>
              <a:t> 3 </a:t>
            </a:r>
            <a:r>
              <a:rPr lang="en-US" sz="3200" b="1" dirty="0" err="1" smtClean="0">
                <a:latin typeface="+mn-lt"/>
              </a:rPr>
              <a:t>Aspek</a:t>
            </a:r>
            <a:r>
              <a:rPr lang="en-US" sz="3200" b="1" dirty="0" smtClean="0">
                <a:latin typeface="+mn-lt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Menyusun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Rekomendasi</a:t>
            </a:r>
            <a:r>
              <a:rPr lang="en-US" sz="3200" b="1" dirty="0" smtClean="0">
                <a:latin typeface="+mn-lt"/>
              </a:rPr>
              <a:t>/</a:t>
            </a:r>
            <a:r>
              <a:rPr lang="en-US" sz="3200" b="1" dirty="0" err="1" smtClean="0">
                <a:latin typeface="+mn-lt"/>
              </a:rPr>
              <a:t>Telaahan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Staf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kepada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Pimpinan</a:t>
            </a:r>
            <a:endParaRPr lang="en-US" sz="3200" b="1" dirty="0" smtClean="0">
              <a:latin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Tindaklanjuti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dalam </a:t>
            </a:r>
            <a:r>
              <a:rPr lang="en-US" sz="3200" b="1" dirty="0" err="1" smtClean="0">
                <a:latin typeface="+mn-lt"/>
              </a:rPr>
              <a:t>P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erencanaan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Penganggaran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0" y="0"/>
            <a:ext cx="9143999" cy="1124744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Terkait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Peningkatan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Prestasi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Kinerja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Pemda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342901" y="1412776"/>
            <a:ext cx="8549579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Membagi</a:t>
            </a:r>
            <a:r>
              <a:rPr lang="en-US" sz="2000" dirty="0">
                <a:latin typeface="Berlin Sans FB" pitchFamily="34" charset="0"/>
              </a:rPr>
              <a:t> Secara </a:t>
            </a:r>
            <a:r>
              <a:rPr lang="en-US" sz="2000" dirty="0" err="1">
                <a:latin typeface="Berlin Sans FB" pitchFamily="34" charset="0"/>
              </a:rPr>
              <a:t>Jelas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Penanggunjawab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setiap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Daerah;</a:t>
            </a: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id-ID" sz="2000" dirty="0">
                <a:latin typeface="Berlin Sans FB" pitchFamily="34" charset="0"/>
              </a:rPr>
              <a:t>Melaksanakan p</a:t>
            </a:r>
            <a:r>
              <a:rPr lang="en-US" sz="2000" dirty="0" err="1">
                <a:latin typeface="Berlin Sans FB" pitchFamily="34" charset="0"/>
              </a:rPr>
              <a:t>engendalian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Pencapaian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 setiap IKK supaya bernilai sangat tinggi </a:t>
            </a:r>
            <a:r>
              <a:rPr lang="en-US" sz="2000" dirty="0" err="1">
                <a:latin typeface="Berlin Sans FB" pitchFamily="34" charset="0"/>
              </a:rPr>
              <a:t>oleh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P</a:t>
            </a:r>
            <a:r>
              <a:rPr lang="en-US" sz="2000" dirty="0" err="1">
                <a:latin typeface="Berlin Sans FB" pitchFamily="34" charset="0"/>
              </a:rPr>
              <a:t>erangkat</a:t>
            </a:r>
            <a:r>
              <a:rPr lang="en-US" sz="2000" dirty="0">
                <a:latin typeface="Berlin Sans FB" pitchFamily="34" charset="0"/>
              </a:rPr>
              <a:t> Daerah </a:t>
            </a:r>
            <a:r>
              <a:rPr lang="en-US" sz="2000" dirty="0" err="1">
                <a:latin typeface="Berlin Sans FB" pitchFamily="34" charset="0"/>
              </a:rPr>
              <a:t>penanggungjawab</a:t>
            </a:r>
            <a:r>
              <a:rPr lang="en-US" sz="2000" dirty="0">
                <a:latin typeface="Berlin Sans FB" pitchFamily="34" charset="0"/>
              </a:rPr>
              <a:t> IKK;</a:t>
            </a: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id-ID" sz="2000" dirty="0">
                <a:latin typeface="Berlin Sans FB" pitchFamily="34" charset="0"/>
              </a:rPr>
              <a:t>Melakukan k</a:t>
            </a:r>
            <a:r>
              <a:rPr lang="en-US" sz="2000" dirty="0" err="1">
                <a:latin typeface="Berlin Sans FB" pitchFamily="34" charset="0"/>
              </a:rPr>
              <a:t>oordinasi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d</a:t>
            </a:r>
            <a:r>
              <a:rPr lang="en-US" sz="2000" dirty="0" err="1">
                <a:latin typeface="Berlin Sans FB" pitchFamily="34" charset="0"/>
              </a:rPr>
              <a:t>dengan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Kabupaten</a:t>
            </a:r>
            <a:r>
              <a:rPr lang="en-US" sz="2000" dirty="0">
                <a:latin typeface="Berlin Sans FB" pitchFamily="34" charset="0"/>
              </a:rPr>
              <a:t>/Kota</a:t>
            </a:r>
            <a:r>
              <a:rPr lang="id-ID" sz="2000" dirty="0">
                <a:latin typeface="Berlin Sans FB" pitchFamily="34" charset="0"/>
              </a:rPr>
              <a:t>,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t</a:t>
            </a:r>
            <a:r>
              <a:rPr lang="en-US" sz="2000" dirty="0" err="1">
                <a:latin typeface="Berlin Sans FB" pitchFamily="34" charset="0"/>
              </a:rPr>
              <a:t>erkait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dengan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id-ID" sz="2000" dirty="0">
                <a:latin typeface="Berlin Sans FB" pitchFamily="34" charset="0"/>
              </a:rPr>
              <a:t>Kab/kota </a:t>
            </a:r>
            <a:r>
              <a:rPr lang="en-US" sz="2000" dirty="0">
                <a:latin typeface="Berlin Sans FB" pitchFamily="34" charset="0"/>
              </a:rPr>
              <a:t>yang </a:t>
            </a:r>
            <a:r>
              <a:rPr lang="en-US" sz="2000" dirty="0" err="1">
                <a:latin typeface="Berlin Sans FB" pitchFamily="34" charset="0"/>
              </a:rPr>
              <a:t>mempengaruhi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capaian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Provinsi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id-ID" sz="2000" dirty="0">
                <a:latin typeface="Berlin Sans FB" pitchFamily="34" charset="0"/>
              </a:rPr>
              <a:t>Membuat laporan s</a:t>
            </a:r>
            <a:r>
              <a:rPr lang="en-US" sz="2000" dirty="0" err="1">
                <a:latin typeface="Berlin Sans FB" pitchFamily="34" charset="0"/>
              </a:rPr>
              <a:t>ecara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r</a:t>
            </a:r>
            <a:r>
              <a:rPr lang="en-US" sz="2000" dirty="0" err="1">
                <a:latin typeface="Berlin Sans FB" pitchFamily="34" charset="0"/>
              </a:rPr>
              <a:t>utin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hasil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capaian</a:t>
            </a:r>
            <a:r>
              <a:rPr lang="en-US" sz="2000" dirty="0">
                <a:latin typeface="Berlin Sans FB" pitchFamily="34" charset="0"/>
              </a:rPr>
              <a:t> IKK yang </a:t>
            </a:r>
            <a:r>
              <a:rPr lang="en-US" sz="2000" dirty="0" err="1">
                <a:latin typeface="Berlin Sans FB" pitchFamily="34" charset="0"/>
              </a:rPr>
              <a:t>menjadi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tanggungjawab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Kepala</a:t>
            </a:r>
            <a:r>
              <a:rPr lang="en-US" sz="2000" dirty="0">
                <a:latin typeface="Berlin Sans FB" pitchFamily="34" charset="0"/>
              </a:rPr>
              <a:t> Daerah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Membuat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teguran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 yang </a:t>
            </a:r>
            <a:r>
              <a:rPr lang="en-US" sz="2000" dirty="0" err="1">
                <a:latin typeface="Berlin Sans FB" pitchFamily="34" charset="0"/>
              </a:rPr>
              <a:t>tidak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dapat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mencapai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Prestasi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IKK yang </a:t>
            </a:r>
            <a:r>
              <a:rPr lang="en-US" sz="2000" dirty="0" err="1">
                <a:latin typeface="Berlin Sans FB" pitchFamily="34" charset="0"/>
              </a:rPr>
              <a:t>tinggi</a:t>
            </a:r>
            <a:r>
              <a:rPr lang="en-US" sz="2000" dirty="0">
                <a:latin typeface="Berlin Sans FB" pitchFamily="34" charset="0"/>
              </a:rPr>
              <a:t> (dalam </a:t>
            </a:r>
            <a:r>
              <a:rPr lang="en-US" sz="2000" dirty="0" err="1">
                <a:latin typeface="Berlin Sans FB" pitchFamily="34" charset="0"/>
              </a:rPr>
              <a:t>proses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pelaksanaan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dan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akhir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pelaksanaan</a:t>
            </a:r>
            <a:r>
              <a:rPr lang="en-US" sz="2000" dirty="0">
                <a:latin typeface="Berlin Sans FB" pitchFamily="34" charset="0"/>
              </a:rPr>
              <a:t>);</a:t>
            </a: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Mulai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menyusun</a:t>
            </a:r>
            <a:r>
              <a:rPr lang="en-US" sz="2000" dirty="0">
                <a:latin typeface="Berlin Sans FB" pitchFamily="34" charset="0"/>
              </a:rPr>
              <a:t> LPPD </a:t>
            </a:r>
            <a:r>
              <a:rPr lang="en-US" sz="2000" dirty="0" err="1">
                <a:latin typeface="Berlin Sans FB" pitchFamily="34" charset="0"/>
              </a:rPr>
              <a:t>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Awal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Bulan</a:t>
            </a:r>
            <a:r>
              <a:rPr lang="en-US" sz="2000" dirty="0">
                <a:latin typeface="Berlin Sans FB" pitchFamily="34" charset="0"/>
              </a:rPr>
              <a:t> (</a:t>
            </a:r>
            <a:r>
              <a:rPr lang="en-US" sz="2000" dirty="0" err="1">
                <a:latin typeface="Berlin Sans FB" pitchFamily="34" charset="0"/>
              </a:rPr>
              <a:t>setelah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tahun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anggaran</a:t>
            </a:r>
            <a:r>
              <a:rPr lang="en-US" sz="2000" dirty="0">
                <a:latin typeface="Berlin Sans FB" pitchFamily="34" charset="0"/>
              </a:rPr>
              <a:t>  </a:t>
            </a:r>
            <a:r>
              <a:rPr lang="en-US" sz="2000" dirty="0" err="1">
                <a:latin typeface="Berlin Sans FB" pitchFamily="34" charset="0"/>
              </a:rPr>
              <a:t>berakhir</a:t>
            </a:r>
            <a:r>
              <a:rPr lang="en-US" sz="2000" dirty="0">
                <a:latin typeface="Berlin Sans FB" pitchFamily="34" charset="0"/>
              </a:rPr>
              <a:t>)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marL="444500" indent="-444500" algn="just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Melakukan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koordinasi</a:t>
            </a:r>
            <a:r>
              <a:rPr lang="en-US" sz="2000" dirty="0">
                <a:latin typeface="Berlin Sans FB" pitchFamily="34" charset="0"/>
              </a:rPr>
              <a:t> yang </a:t>
            </a:r>
            <a:r>
              <a:rPr lang="en-US" sz="2000" dirty="0" err="1">
                <a:latin typeface="Berlin Sans FB" pitchFamily="34" charset="0"/>
              </a:rPr>
              <a:t>intensif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antar</a:t>
            </a:r>
            <a:r>
              <a:rPr lang="en-US" sz="2000" dirty="0">
                <a:latin typeface="Berlin Sans FB" pitchFamily="34" charset="0"/>
              </a:rPr>
              <a:t> SKPD </a:t>
            </a:r>
            <a:r>
              <a:rPr lang="en-US" sz="2000" dirty="0" err="1">
                <a:latin typeface="Berlin Sans FB" pitchFamily="34" charset="0"/>
              </a:rPr>
              <a:t>untuk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melengkapi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en-US" sz="2000" dirty="0" err="1">
                <a:latin typeface="Berlin Sans FB" pitchFamily="34" charset="0"/>
              </a:rPr>
              <a:t>pada</a:t>
            </a:r>
            <a:r>
              <a:rPr lang="en-US" sz="2000" dirty="0">
                <a:latin typeface="Berlin Sans FB" pitchFamily="34" charset="0"/>
              </a:rPr>
              <a:t> LPPD</a:t>
            </a:r>
            <a:r>
              <a:rPr lang="id-ID" sz="2000" dirty="0" smtClean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Lanjutan .....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342901" y="1057276"/>
            <a:ext cx="8593931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200" dirty="0" err="1" smtClean="0">
                <a:latin typeface="Berlin Sans FB" pitchFamily="34" charset="0"/>
              </a:rPr>
              <a:t>Memberikan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Insentif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id-ID" sz="2200" dirty="0" smtClean="0">
                <a:latin typeface="Berlin Sans FB" pitchFamily="34" charset="0"/>
              </a:rPr>
              <a:t>ke</a:t>
            </a:r>
            <a:r>
              <a:rPr lang="en-US" sz="2200" dirty="0" err="1" smtClean="0">
                <a:latin typeface="Berlin Sans FB" pitchFamily="34" charset="0"/>
              </a:rPr>
              <a:t>pada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Perangkat</a:t>
            </a:r>
            <a:r>
              <a:rPr lang="en-US" sz="2200" dirty="0" smtClean="0">
                <a:latin typeface="Berlin Sans FB" pitchFamily="34" charset="0"/>
              </a:rPr>
              <a:t> Daerah yang </a:t>
            </a:r>
            <a:r>
              <a:rPr lang="en-US" sz="2200" dirty="0" err="1" smtClean="0">
                <a:latin typeface="Berlin Sans FB" pitchFamily="34" charset="0"/>
              </a:rPr>
              <a:t>dapat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mencapai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kinerja</a:t>
            </a:r>
            <a:r>
              <a:rPr lang="en-US" sz="2200" dirty="0" smtClean="0">
                <a:latin typeface="Berlin Sans FB" pitchFamily="34" charset="0"/>
              </a:rPr>
              <a:t> IKK </a:t>
            </a:r>
            <a:r>
              <a:rPr lang="en-US" sz="2200" dirty="0" err="1" smtClean="0">
                <a:latin typeface="Berlin Sans FB" pitchFamily="34" charset="0"/>
              </a:rPr>
              <a:t>sangat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tinggi</a:t>
            </a:r>
            <a:r>
              <a:rPr lang="en-US" sz="2200" dirty="0" smtClean="0">
                <a:latin typeface="Berlin Sans FB" pitchFamily="34" charset="0"/>
              </a:rPr>
              <a:t> (</a:t>
            </a:r>
            <a:r>
              <a:rPr lang="id-ID" sz="2200" dirty="0" smtClean="0">
                <a:latin typeface="Berlin Sans FB" pitchFamily="34" charset="0"/>
              </a:rPr>
              <a:t>melalui </a:t>
            </a:r>
            <a:r>
              <a:rPr lang="en-US" sz="2200" dirty="0" err="1" smtClean="0">
                <a:latin typeface="Berlin Sans FB" pitchFamily="34" charset="0"/>
              </a:rPr>
              <a:t>alokasi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anggaran</a:t>
            </a:r>
            <a:r>
              <a:rPr lang="en-US" sz="2200" dirty="0" smtClean="0">
                <a:latin typeface="Berlin Sans FB" pitchFamily="34" charset="0"/>
              </a:rPr>
              <a:t>); </a:t>
            </a:r>
          </a:p>
          <a:p>
            <a:pPr marL="457200" indent="-457200" algn="just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200" dirty="0" err="1" smtClean="0">
                <a:latin typeface="Berlin Sans FB" pitchFamily="34" charset="0"/>
              </a:rPr>
              <a:t>Membentuk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>
                <a:latin typeface="Berlin Sans FB" pitchFamily="34" charset="0"/>
              </a:rPr>
              <a:t>Tim LPPD </a:t>
            </a:r>
            <a:r>
              <a:rPr lang="en-US" sz="2200" dirty="0" err="1">
                <a:latin typeface="Berlin Sans FB" pitchFamily="34" charset="0"/>
              </a:rPr>
              <a:t>dan</a:t>
            </a:r>
            <a:r>
              <a:rPr lang="en-US" sz="2200" dirty="0">
                <a:latin typeface="Berlin Sans FB" pitchFamily="34" charset="0"/>
              </a:rPr>
              <a:t> EKPPD </a:t>
            </a:r>
            <a:r>
              <a:rPr lang="en-US" sz="2200" dirty="0" err="1">
                <a:latin typeface="Berlin Sans FB" pitchFamily="34" charset="0"/>
              </a:rPr>
              <a:t>dengan</a:t>
            </a:r>
            <a:r>
              <a:rPr lang="en-US" sz="2200" dirty="0">
                <a:latin typeface="Berlin Sans FB" pitchFamily="34" charset="0"/>
              </a:rPr>
              <a:t> </a:t>
            </a:r>
            <a:r>
              <a:rPr lang="en-US" sz="2200" dirty="0" err="1">
                <a:latin typeface="Berlin Sans FB" pitchFamily="34" charset="0"/>
              </a:rPr>
              <a:t>anggaran</a:t>
            </a:r>
            <a:r>
              <a:rPr lang="en-US" sz="2200" dirty="0">
                <a:latin typeface="Berlin Sans FB" pitchFamily="34" charset="0"/>
              </a:rPr>
              <a:t> yang </a:t>
            </a:r>
            <a:r>
              <a:rPr lang="en-US" sz="2200" dirty="0" err="1">
                <a:latin typeface="Berlin Sans FB" pitchFamily="34" charset="0"/>
              </a:rPr>
              <a:t>memadai</a:t>
            </a:r>
            <a:r>
              <a:rPr lang="id-ID" sz="2200" dirty="0">
                <a:latin typeface="Berlin Sans FB" pitchFamily="34" charset="0"/>
              </a:rPr>
              <a:t>;</a:t>
            </a:r>
          </a:p>
          <a:p>
            <a:pPr marL="457200" indent="-457200" algn="just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200" dirty="0" err="1" smtClean="0">
                <a:latin typeface="Berlin Sans FB" pitchFamily="34" charset="0"/>
              </a:rPr>
              <a:t>Membangun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Sistem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id-ID" sz="2200" dirty="0" smtClean="0">
                <a:latin typeface="Berlin Sans FB" pitchFamily="34" charset="0"/>
              </a:rPr>
              <a:t>Pen</a:t>
            </a:r>
            <a:r>
              <a:rPr lang="en-US" sz="2200" dirty="0" smtClean="0">
                <a:latin typeface="Berlin Sans FB" pitchFamily="34" charset="0"/>
              </a:rPr>
              <a:t>data</a:t>
            </a:r>
            <a:r>
              <a:rPr lang="id-ID" sz="2200" dirty="0" smtClean="0">
                <a:latin typeface="Berlin Sans FB" pitchFamily="34" charset="0"/>
              </a:rPr>
              <a:t>an</a:t>
            </a:r>
            <a:r>
              <a:rPr lang="en-US" sz="2200" dirty="0" smtClean="0">
                <a:latin typeface="Berlin Sans FB" pitchFamily="34" charset="0"/>
              </a:rPr>
              <a:t> Yang </a:t>
            </a:r>
            <a:r>
              <a:rPr lang="en-US" sz="2200" dirty="0" err="1" smtClean="0">
                <a:latin typeface="Berlin Sans FB" pitchFamily="34" charset="0"/>
              </a:rPr>
              <a:t>Baik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Untuk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Pendokumentasi</a:t>
            </a:r>
            <a:r>
              <a:rPr lang="en-US" sz="2200" dirty="0" smtClean="0">
                <a:latin typeface="Berlin Sans FB" pitchFamily="34" charset="0"/>
              </a:rPr>
              <a:t> Data </a:t>
            </a:r>
            <a:r>
              <a:rPr lang="en-US" sz="2200" dirty="0" err="1" smtClean="0">
                <a:latin typeface="Berlin Sans FB" pitchFamily="34" charset="0"/>
              </a:rPr>
              <a:t>Dukung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id-ID" sz="2200" dirty="0" smtClean="0">
                <a:latin typeface="Berlin Sans FB" pitchFamily="34" charset="0"/>
              </a:rPr>
              <a:t>Setiap </a:t>
            </a:r>
            <a:r>
              <a:rPr lang="en-US" sz="2200" dirty="0" err="1" smtClean="0">
                <a:latin typeface="Berlin Sans FB" pitchFamily="34" charset="0"/>
              </a:rPr>
              <a:t>Klaim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Capaian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Kinerja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Ikk</a:t>
            </a:r>
            <a:r>
              <a:rPr lang="id-ID" sz="2200" dirty="0" smtClean="0">
                <a:latin typeface="Berlin Sans FB" pitchFamily="34" charset="0"/>
              </a:rPr>
              <a:t>;</a:t>
            </a:r>
          </a:p>
          <a:p>
            <a:pPr marL="457200" indent="-457200" algn="just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200" dirty="0" err="1" smtClean="0">
                <a:latin typeface="Berlin Sans FB" pitchFamily="34" charset="0"/>
              </a:rPr>
              <a:t>Melakukan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Kegiatan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Pra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Evaluasi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Oleh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Timda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Untuk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Lppd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Kabupaten</a:t>
            </a:r>
            <a:r>
              <a:rPr lang="en-US" sz="2200" dirty="0" smtClean="0">
                <a:latin typeface="Berlin Sans FB" pitchFamily="34" charset="0"/>
              </a:rPr>
              <a:t>/Kota </a:t>
            </a:r>
            <a:r>
              <a:rPr lang="id-ID" sz="2200" dirty="0" smtClean="0">
                <a:latin typeface="Berlin Sans FB" pitchFamily="34" charset="0"/>
              </a:rPr>
              <a:t>(</a:t>
            </a:r>
            <a:r>
              <a:rPr lang="en-US" sz="2200" dirty="0" err="1" smtClean="0">
                <a:latin typeface="Berlin Sans FB" pitchFamily="34" charset="0"/>
              </a:rPr>
              <a:t>Sebelum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Timnas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Datang</a:t>
            </a:r>
            <a:r>
              <a:rPr lang="id-ID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Dengan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Membuat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Instrumen</a:t>
            </a:r>
            <a:r>
              <a:rPr lang="en-US" sz="2200" dirty="0" smtClean="0">
                <a:latin typeface="Berlin Sans FB" pitchFamily="34" charset="0"/>
              </a:rPr>
              <a:t> </a:t>
            </a:r>
            <a:r>
              <a:rPr lang="en-US" sz="2200" dirty="0" err="1" smtClean="0">
                <a:latin typeface="Berlin Sans FB" pitchFamily="34" charset="0"/>
              </a:rPr>
              <a:t>Evaluasi</a:t>
            </a:r>
            <a:r>
              <a:rPr lang="id-ID" sz="2200" dirty="0" smtClean="0">
                <a:latin typeface="Berlin Sans FB" pitchFamily="34" charset="0"/>
              </a:rPr>
              <a:t> Mandiri</a:t>
            </a:r>
            <a:r>
              <a:rPr lang="en-US" sz="2200" dirty="0" smtClean="0">
                <a:latin typeface="Berlin Sans FB" pitchFamily="34" charset="0"/>
              </a:rPr>
              <a:t>)</a:t>
            </a:r>
            <a:r>
              <a:rPr lang="id-ID" sz="2200" dirty="0" smtClean="0">
                <a:latin typeface="Berlin Sans FB" pitchFamily="34" charset="0"/>
              </a:rPr>
              <a:t>;</a:t>
            </a:r>
          </a:p>
          <a:p>
            <a:pPr marL="457200" indent="-457200" algn="just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id-ID" sz="2200" dirty="0" smtClean="0">
                <a:latin typeface="Berlin Sans FB" pitchFamily="34" charset="0"/>
              </a:rPr>
              <a:t>Mengintegrasikan Prestasi Kinerja LPPD Dalam Dokumen RPJMD, Renstra SKPD, RKPD, Dan Renja SKPD.</a:t>
            </a:r>
            <a:endParaRPr lang="en-US" sz="2200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260709"/>
            <a:ext cx="7429499" cy="94523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LATAR BELAKANG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6059" y="1099931"/>
            <a:ext cx="7429499" cy="5393635"/>
          </a:xfrm>
        </p:spPr>
        <p:txBody>
          <a:bodyPr>
            <a:normAutofit fontScale="92500"/>
          </a:bodyPr>
          <a:lstStyle/>
          <a:p>
            <a:r>
              <a:rPr lang="id-ID" sz="2800" b="1" dirty="0">
                <a:solidFill>
                  <a:srgbClr val="FF0000"/>
                </a:solidFill>
              </a:rPr>
              <a:t>Sesuai Pasal </a:t>
            </a:r>
            <a:r>
              <a:rPr lang="en-US" sz="2800" b="1" dirty="0">
                <a:solidFill>
                  <a:srgbClr val="FF0000"/>
                </a:solidFill>
              </a:rPr>
              <a:t>69 </a:t>
            </a:r>
            <a:r>
              <a:rPr lang="en-US" sz="2800" b="1" dirty="0" err="1">
                <a:solidFill>
                  <a:srgbClr val="FF0000"/>
                </a:solidFill>
              </a:rPr>
              <a:t>ayat</a:t>
            </a:r>
            <a:r>
              <a:rPr lang="en-US" sz="2800" b="1" dirty="0">
                <a:solidFill>
                  <a:srgbClr val="FF0000"/>
                </a:solidFill>
              </a:rPr>
              <a:t> (1)  </a:t>
            </a:r>
            <a:r>
              <a:rPr lang="en-US" sz="2800" b="1" dirty="0" err="1">
                <a:solidFill>
                  <a:srgbClr val="FF0000"/>
                </a:solidFill>
              </a:rPr>
              <a:t>Undang-Undang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Nomor</a:t>
            </a:r>
            <a:r>
              <a:rPr lang="en-US" sz="2800" b="1" dirty="0">
                <a:solidFill>
                  <a:srgbClr val="FF0000"/>
                </a:solidFill>
              </a:rPr>
              <a:t> 23 </a:t>
            </a:r>
            <a:r>
              <a:rPr lang="en-US" sz="2800" b="1" dirty="0" err="1">
                <a:solidFill>
                  <a:srgbClr val="FF0000"/>
                </a:solidFill>
              </a:rPr>
              <a:t>Tahun</a:t>
            </a:r>
            <a:r>
              <a:rPr lang="en-US" sz="2800" b="1" dirty="0">
                <a:solidFill>
                  <a:srgbClr val="FF0000"/>
                </a:solidFill>
              </a:rPr>
              <a:t> 2014 </a:t>
            </a:r>
            <a:r>
              <a:rPr lang="en-US" sz="2800" dirty="0" err="1"/>
              <a:t>Kepala</a:t>
            </a:r>
            <a:r>
              <a:rPr lang="en-US" sz="2800" dirty="0"/>
              <a:t> Daerah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kewajiban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menyampaikan</a:t>
            </a:r>
            <a:r>
              <a:rPr lang="en-US" sz="2800" dirty="0"/>
              <a:t> </a:t>
            </a:r>
            <a:r>
              <a:rPr lang="en-US" sz="2800" dirty="0" err="1"/>
              <a:t>Laporan</a:t>
            </a:r>
            <a:r>
              <a:rPr lang="en-US" sz="2800" dirty="0"/>
              <a:t> </a:t>
            </a:r>
            <a:r>
              <a:rPr lang="en-US" sz="2800" dirty="0" err="1"/>
              <a:t>Penyelenggaraan</a:t>
            </a:r>
            <a:r>
              <a:rPr lang="en-US" sz="2800" dirty="0"/>
              <a:t> </a:t>
            </a:r>
            <a:r>
              <a:rPr lang="en-US" sz="2800" dirty="0" err="1"/>
              <a:t>Pemerintahan</a:t>
            </a:r>
            <a:r>
              <a:rPr lang="en-US" sz="2800" dirty="0"/>
              <a:t> Daerah (LPPD) </a:t>
            </a:r>
            <a:r>
              <a:rPr lang="en-US" sz="2800" dirty="0" err="1"/>
              <a:t>kepada</a:t>
            </a:r>
            <a:r>
              <a:rPr lang="en-US" sz="2800" dirty="0"/>
              <a:t> </a:t>
            </a:r>
            <a:r>
              <a:rPr lang="en-US" sz="2800" dirty="0" err="1"/>
              <a:t>Presiden</a:t>
            </a:r>
            <a:r>
              <a:rPr lang="en-US" sz="2800" dirty="0"/>
              <a:t> </a:t>
            </a:r>
            <a:r>
              <a:rPr lang="en-US" sz="2800" dirty="0" err="1"/>
              <a:t>melalui</a:t>
            </a:r>
            <a:r>
              <a:rPr lang="en-US" sz="2800" dirty="0"/>
              <a:t> </a:t>
            </a:r>
            <a:r>
              <a:rPr lang="en-US" sz="2800" dirty="0" err="1"/>
              <a:t>Menteri</a:t>
            </a:r>
            <a:r>
              <a:rPr lang="en-US" sz="2800" dirty="0"/>
              <a:t> Dalam </a:t>
            </a:r>
            <a:r>
              <a:rPr lang="en-US" sz="2800" dirty="0" err="1"/>
              <a:t>Negeri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Gubernur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kepada</a:t>
            </a:r>
            <a:r>
              <a:rPr lang="en-US" sz="2800" dirty="0"/>
              <a:t> </a:t>
            </a:r>
            <a:r>
              <a:rPr lang="en-US" sz="2800" dirty="0" err="1"/>
              <a:t>Menteri</a:t>
            </a:r>
            <a:r>
              <a:rPr lang="en-US" sz="2800" dirty="0"/>
              <a:t> Dalam </a:t>
            </a:r>
            <a:r>
              <a:rPr lang="en-US" sz="2800" dirty="0" err="1"/>
              <a:t>Negeri</a:t>
            </a:r>
            <a:r>
              <a:rPr lang="en-US" sz="2800" dirty="0"/>
              <a:t> </a:t>
            </a:r>
            <a:r>
              <a:rPr lang="en-US" sz="2800" dirty="0" err="1"/>
              <a:t>melalui</a:t>
            </a:r>
            <a:r>
              <a:rPr lang="en-US" sz="2800" dirty="0"/>
              <a:t> </a:t>
            </a:r>
            <a:r>
              <a:rPr lang="en-US" sz="2800" dirty="0" err="1"/>
              <a:t>Gubernur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Bupati</a:t>
            </a:r>
            <a:r>
              <a:rPr lang="en-US" sz="2800" dirty="0"/>
              <a:t>/</a:t>
            </a:r>
            <a:r>
              <a:rPr lang="en-US" sz="2800" dirty="0" err="1"/>
              <a:t>Walikota</a:t>
            </a:r>
            <a:r>
              <a:rPr lang="en-US" sz="2800" dirty="0"/>
              <a:t>. </a:t>
            </a:r>
          </a:p>
          <a:p>
            <a:r>
              <a:rPr lang="en-US" sz="2800" dirty="0"/>
              <a:t>LPPD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digunakan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bagi</a:t>
            </a:r>
            <a:r>
              <a:rPr lang="en-US" sz="2800" dirty="0"/>
              <a:t> </a:t>
            </a:r>
            <a:r>
              <a:rPr lang="en-US" sz="2800" dirty="0" err="1"/>
              <a:t>Pemerintah</a:t>
            </a:r>
            <a:r>
              <a:rPr lang="en-US" sz="2800" dirty="0"/>
              <a:t> dalam </a:t>
            </a:r>
            <a:r>
              <a:rPr lang="en-US" sz="2800" dirty="0" err="1"/>
              <a:t>melakukan</a:t>
            </a:r>
            <a:r>
              <a:rPr lang="en-US" sz="2800" dirty="0"/>
              <a:t> </a:t>
            </a:r>
            <a:r>
              <a:rPr lang="en-US" sz="2800" dirty="0" err="1"/>
              <a:t>evaluasi</a:t>
            </a:r>
            <a:r>
              <a:rPr lang="en-US" sz="2800" dirty="0"/>
              <a:t> </a:t>
            </a:r>
            <a:r>
              <a:rPr lang="en-US" sz="2800" dirty="0" err="1"/>
              <a:t>penyelenggaraan</a:t>
            </a:r>
            <a:r>
              <a:rPr lang="en-US" sz="2800" dirty="0"/>
              <a:t> </a:t>
            </a:r>
            <a:r>
              <a:rPr lang="en-US" sz="2800" dirty="0" err="1"/>
              <a:t>pemerintah</a:t>
            </a:r>
            <a:r>
              <a:rPr lang="en-US" sz="2800" dirty="0"/>
              <a:t> daerah, </a:t>
            </a:r>
            <a:r>
              <a:rPr lang="en-US" sz="2800" dirty="0" err="1"/>
              <a:t>selanjutnya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evaluasi</a:t>
            </a:r>
            <a:r>
              <a:rPr lang="en-US" sz="2800" dirty="0"/>
              <a:t> LPPD  </a:t>
            </a:r>
            <a:r>
              <a:rPr lang="en-US" sz="2800" dirty="0" err="1"/>
              <a:t>digunakan</a:t>
            </a:r>
            <a:r>
              <a:rPr lang="en-US" sz="2800" dirty="0"/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sebagai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bahan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pembinaan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lebih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lanjut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sesuai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dengan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peraturan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perundang-undangan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661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3931" y="458119"/>
            <a:ext cx="8229600" cy="88264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KERANGKA HUBUNGAN </a:t>
            </a:r>
            <a: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ANTARA </a:t>
            </a:r>
            <a: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LPPD DAN 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EPP</a:t>
            </a:r>
            <a:r>
              <a:rPr lang="id-ID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en-US" altLang="zh-CN" sz="28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4</a:t>
            </a:fld>
            <a:endParaRPr lang="en-US" altLang="en-U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72198" y="5567382"/>
            <a:ext cx="1441938" cy="719138"/>
            <a:chOff x="1260" y="3168"/>
            <a:chExt cx="2880" cy="540"/>
          </a:xfrm>
        </p:grpSpPr>
        <p:sp>
          <p:nvSpPr>
            <p:cNvPr id="31794" name="Rectangle 4"/>
            <p:cNvSpPr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95" name="Text Box 5"/>
            <p:cNvSpPr txBox="1"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1200" dirty="0" err="1">
                  <a:solidFill>
                    <a:srgbClr val="000000"/>
                  </a:solidFill>
                  <a:latin typeface="Century Gothic" pitchFamily="34" charset="0"/>
                </a:rPr>
                <a:t>Tujuan</a:t>
              </a: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 eaLnBrk="0" hangingPunct="0"/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OTONOMI DAERAH</a:t>
              </a:r>
              <a:endParaRPr lang="en-US" sz="20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95654" y="1700213"/>
            <a:ext cx="1154723" cy="504825"/>
            <a:chOff x="4680" y="3168"/>
            <a:chExt cx="2880" cy="540"/>
          </a:xfrm>
        </p:grpSpPr>
        <p:sp>
          <p:nvSpPr>
            <p:cNvPr id="31792" name="Rectangle 7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93" name="Text Box 8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2000" b="1">
                  <a:solidFill>
                    <a:srgbClr val="0000FF"/>
                  </a:solidFill>
                  <a:latin typeface="Bodoni MT Black" pitchFamily="18" charset="0"/>
                </a:rPr>
                <a:t>LPPD</a:t>
              </a:r>
              <a:endParaRPr lang="en-US" sz="3600" b="1">
                <a:solidFill>
                  <a:srgbClr val="0000FF"/>
                </a:solidFill>
                <a:latin typeface="Bodoni MT Black" pitchFamily="18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789235" y="2924175"/>
            <a:ext cx="914400" cy="457200"/>
            <a:chOff x="4680" y="3168"/>
            <a:chExt cx="2880" cy="540"/>
          </a:xfrm>
        </p:grpSpPr>
        <p:sp>
          <p:nvSpPr>
            <p:cNvPr id="31790" name="Rectangle 10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91" name="Text Box 11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  <a:latin typeface="Century Gothic" pitchFamily="34" charset="0"/>
                </a:rPr>
                <a:t>Pengambil Kebijakan </a:t>
              </a:r>
              <a:endParaRPr lang="en-US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789235" y="3381375"/>
            <a:ext cx="914400" cy="388938"/>
            <a:chOff x="4680" y="3168"/>
            <a:chExt cx="2880" cy="540"/>
          </a:xfrm>
        </p:grpSpPr>
        <p:sp>
          <p:nvSpPr>
            <p:cNvPr id="31788" name="Rectangle 13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89" name="Text Box 14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Century Gothic" pitchFamily="34" charset="0"/>
                </a:rPr>
                <a:t>13 Aspek</a:t>
              </a:r>
              <a:endParaRPr lang="en-US" sz="200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789235" y="4051300"/>
            <a:ext cx="914400" cy="457200"/>
            <a:chOff x="4680" y="3168"/>
            <a:chExt cx="2880" cy="540"/>
          </a:xfrm>
        </p:grpSpPr>
        <p:sp>
          <p:nvSpPr>
            <p:cNvPr id="31786" name="Rectangle 16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87" name="Text Box 17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1000" dirty="0" err="1">
                  <a:solidFill>
                    <a:srgbClr val="000000"/>
                  </a:solidFill>
                  <a:latin typeface="Century Gothic" pitchFamily="34" charset="0"/>
                </a:rPr>
                <a:t>Pelaksana</a:t>
              </a:r>
              <a:r>
                <a:rPr lang="en-US" sz="1000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000" dirty="0" err="1">
                  <a:solidFill>
                    <a:srgbClr val="000000"/>
                  </a:solidFill>
                  <a:latin typeface="Century Gothic" pitchFamily="34" charset="0"/>
                </a:rPr>
                <a:t>Kebijakan</a:t>
              </a:r>
              <a:r>
                <a:rPr lang="en-US" sz="1000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endParaRPr lang="en-US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1789235" y="4508500"/>
            <a:ext cx="914400" cy="444500"/>
            <a:chOff x="4680" y="3168"/>
            <a:chExt cx="2880" cy="540"/>
          </a:xfrm>
        </p:grpSpPr>
        <p:sp>
          <p:nvSpPr>
            <p:cNvPr id="31784" name="Rectangle 19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85" name="Text Box 20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Century Gothic" pitchFamily="34" charset="0"/>
                </a:rPr>
                <a:t>9 Aspek</a:t>
              </a:r>
              <a:endParaRPr lang="en-US" sz="200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sp>
        <p:nvSpPr>
          <p:cNvPr id="31754" name="AutoShape 21"/>
          <p:cNvSpPr>
            <a:spLocks noChangeArrowheads="1"/>
          </p:cNvSpPr>
          <p:nvPr/>
        </p:nvSpPr>
        <p:spPr bwMode="auto">
          <a:xfrm>
            <a:off x="1550377" y="3255963"/>
            <a:ext cx="228600" cy="228600"/>
          </a:xfrm>
          <a:prstGeom prst="rightArrow">
            <a:avLst>
              <a:gd name="adj1" fmla="val 50000"/>
              <a:gd name="adj2" fmla="val 27083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31755" name="AutoShape 22"/>
          <p:cNvSpPr>
            <a:spLocks noChangeArrowheads="1"/>
          </p:cNvSpPr>
          <p:nvPr/>
        </p:nvSpPr>
        <p:spPr bwMode="auto">
          <a:xfrm>
            <a:off x="1550377" y="4398963"/>
            <a:ext cx="228600" cy="228600"/>
          </a:xfrm>
          <a:prstGeom prst="rightArrow">
            <a:avLst>
              <a:gd name="adj1" fmla="val 50000"/>
              <a:gd name="adj2" fmla="val 27083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3420208" y="2852738"/>
            <a:ext cx="1584081" cy="2017712"/>
            <a:chOff x="1260" y="3168"/>
            <a:chExt cx="2880" cy="540"/>
          </a:xfrm>
        </p:grpSpPr>
        <p:sp>
          <p:nvSpPr>
            <p:cNvPr id="31782" name="Rectangle 24"/>
            <p:cNvSpPr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83" name="Text Box 25"/>
            <p:cNvSpPr txBox="1"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342900" indent="-342900" eaLnBrk="0" hangingPunct="0"/>
              <a:r>
                <a:rPr lang="en-US" sz="1600" u="sng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400" u="sng" dirty="0">
                  <a:solidFill>
                    <a:srgbClr val="000000"/>
                  </a:solidFill>
                  <a:latin typeface="Century Gothic" pitchFamily="34" charset="0"/>
                </a:rPr>
                <a:t>PRESTASI EKPPD</a:t>
              </a:r>
              <a:endParaRPr lang="en-US" sz="14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342900" indent="-342900" eaLnBrk="0" hangingPunct="0"/>
              <a:endParaRPr lang="en-US" sz="9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342900" indent="-3429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SANGAT TINGGI</a:t>
              </a:r>
            </a:p>
            <a:p>
              <a:pPr marL="342900" indent="-342900" eaLnBrk="0" hangingPunct="0">
                <a:buFontTx/>
                <a:buChar char="•"/>
              </a:pP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342900" indent="-3429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TINGGI</a:t>
              </a:r>
            </a:p>
            <a:p>
              <a:pPr marL="342900" indent="-342900" eaLnBrk="0" hangingPunct="0">
                <a:buFontTx/>
                <a:buChar char="•"/>
              </a:pP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342900" indent="-3429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SEDANG</a:t>
              </a:r>
            </a:p>
            <a:p>
              <a:pPr marL="342900" indent="-342900" eaLnBrk="0" hangingPunct="0">
                <a:buFontTx/>
                <a:buChar char="•"/>
              </a:pPr>
              <a:endParaRPr lang="en-US" sz="1200" b="1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342900" indent="-342900" eaLnBrk="0" hangingPunct="0">
                <a:buFontTx/>
                <a:buChar char="•"/>
              </a:pPr>
              <a:r>
                <a:rPr lang="en-US" sz="1200" b="1" dirty="0">
                  <a:solidFill>
                    <a:srgbClr val="FF0000"/>
                  </a:solidFill>
                  <a:latin typeface="Century Gothic" pitchFamily="34" charset="0"/>
                </a:rPr>
                <a:t>RENDAH</a:t>
              </a:r>
              <a:endParaRPr lang="en-US" sz="1200" dirty="0">
                <a:solidFill>
                  <a:srgbClr val="FF0000"/>
                </a:solidFill>
                <a:latin typeface="Verdana" pitchFamily="34" charset="0"/>
              </a:endParaRPr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6072198" y="3857628"/>
            <a:ext cx="1441938" cy="925513"/>
            <a:chOff x="1260" y="3168"/>
            <a:chExt cx="2880" cy="540"/>
          </a:xfrm>
        </p:grpSpPr>
        <p:sp>
          <p:nvSpPr>
            <p:cNvPr id="31780" name="Rectangle 27"/>
            <p:cNvSpPr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81" name="Text Box 28"/>
            <p:cNvSpPr txBox="1">
              <a:spLocks noChangeArrowheads="1"/>
            </p:cNvSpPr>
            <p:nvPr/>
          </p:nvSpPr>
          <p:spPr bwMode="auto">
            <a:xfrm>
              <a:off x="126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114300" indent="-114300" eaLnBrk="0" hangingPunct="0">
                <a:buFontTx/>
                <a:buAutoNum type="arabicPeriod"/>
              </a:pP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Peningkatan</a:t>
              </a:r>
              <a:r>
                <a:rPr lang="en-US" sz="1000" b="1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Kesra</a:t>
              </a:r>
              <a:endParaRPr lang="en-US" sz="1000" b="1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AutoNum type="arabicPeriod"/>
              </a:pP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Pelayanan</a:t>
              </a:r>
              <a:r>
                <a:rPr lang="en-US" sz="1000" b="1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Publik</a:t>
              </a:r>
              <a:endParaRPr lang="en-US" sz="1000" b="1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AutoNum type="arabicPeriod"/>
              </a:pP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Daya</a:t>
              </a:r>
              <a:r>
                <a:rPr lang="en-US" sz="1000" b="1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000" b="1" dirty="0" err="1">
                  <a:solidFill>
                    <a:srgbClr val="000000"/>
                  </a:solidFill>
                  <a:latin typeface="Century Gothic" pitchFamily="34" charset="0"/>
                </a:rPr>
                <a:t>Saing</a:t>
              </a:r>
              <a:r>
                <a:rPr lang="en-US" sz="1000" b="1" dirty="0">
                  <a:solidFill>
                    <a:srgbClr val="000000"/>
                  </a:solidFill>
                  <a:latin typeface="Century Gothic" pitchFamily="34" charset="0"/>
                </a:rPr>
                <a:t> Daerah</a:t>
              </a:r>
              <a:endParaRPr lang="en-US" sz="1000" b="1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348761" y="2643182"/>
            <a:ext cx="1222843" cy="2788123"/>
            <a:chOff x="4680" y="3168"/>
            <a:chExt cx="3016" cy="685"/>
          </a:xfrm>
        </p:grpSpPr>
        <p:sp>
          <p:nvSpPr>
            <p:cNvPr id="31778" name="Rectangle 30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79" name="Text Box 31"/>
            <p:cNvSpPr txBox="1">
              <a:spLocks noChangeArrowheads="1"/>
            </p:cNvSpPr>
            <p:nvPr/>
          </p:nvSpPr>
          <p:spPr bwMode="auto">
            <a:xfrm>
              <a:off x="4680" y="3168"/>
              <a:ext cx="3016" cy="68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114300" indent="-114300" algn="ctr" eaLnBrk="0" hangingPunct="0"/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LPPD</a:t>
              </a:r>
            </a:p>
            <a:p>
              <a:pPr marL="114300" indent="-114300" eaLnBrk="0" hangingPunct="0">
                <a:buFontTx/>
                <a:buChar char="•"/>
              </a:pP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 err="1">
                  <a:solidFill>
                    <a:srgbClr val="000000"/>
                  </a:solidFill>
                  <a:latin typeface="Century Gothic" pitchFamily="34" charset="0"/>
                </a:rPr>
                <a:t>Dasar</a:t>
              </a: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Century Gothic" pitchFamily="34" charset="0"/>
                </a:rPr>
                <a:t>Hukum</a:t>
              </a: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 err="1">
                  <a:solidFill>
                    <a:srgbClr val="000000"/>
                  </a:solidFill>
                  <a:latin typeface="Century Gothic" pitchFamily="34" charset="0"/>
                </a:rPr>
                <a:t>Gambaran</a:t>
              </a: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en-US" sz="1200" dirty="0" err="1" smtClean="0">
                  <a:solidFill>
                    <a:srgbClr val="000000"/>
                  </a:solidFill>
                  <a:latin typeface="Century Gothic" pitchFamily="34" charset="0"/>
                </a:rPr>
                <a:t>Umum</a:t>
              </a:r>
              <a:r>
                <a:rPr lang="id-ID" sz="1200" dirty="0" smtClean="0">
                  <a:solidFill>
                    <a:srgbClr val="000000"/>
                  </a:solidFill>
                  <a:latin typeface="Century Gothic" pitchFamily="34" charset="0"/>
                </a:rPr>
                <a:t> Daerah</a:t>
              </a: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RPJMD</a:t>
              </a: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Ur. </a:t>
              </a:r>
              <a:r>
                <a:rPr lang="en-US" sz="1200" dirty="0" err="1" smtClean="0">
                  <a:solidFill>
                    <a:srgbClr val="000000"/>
                  </a:solidFill>
                  <a:latin typeface="Century Gothic" pitchFamily="34" charset="0"/>
                </a:rPr>
                <a:t>Desent</a:t>
              </a:r>
              <a:r>
                <a:rPr lang="id-ID" sz="1200" dirty="0" smtClean="0">
                  <a:solidFill>
                    <a:srgbClr val="000000"/>
                  </a:solidFill>
                  <a:latin typeface="Century Gothic" pitchFamily="34" charset="0"/>
                </a:rPr>
                <a:t> (</a:t>
              </a:r>
              <a:r>
                <a:rPr lang="en-US" sz="1200" dirty="0" err="1" smtClean="0">
                  <a:solidFill>
                    <a:srgbClr val="000000"/>
                  </a:solidFill>
                  <a:latin typeface="Century Gothic" pitchFamily="34" charset="0"/>
                </a:rPr>
                <a:t>Wajib</a:t>
              </a:r>
              <a:r>
                <a:rPr lang="id-ID" sz="1200" dirty="0" smtClean="0">
                  <a:solidFill>
                    <a:srgbClr val="000000"/>
                  </a:solidFill>
                  <a:latin typeface="Century Gothic" pitchFamily="34" charset="0"/>
                </a:rPr>
                <a:t> dan </a:t>
              </a:r>
              <a:r>
                <a:rPr lang="en-US" sz="1200" dirty="0" err="1" smtClean="0">
                  <a:solidFill>
                    <a:srgbClr val="000000"/>
                  </a:solidFill>
                  <a:latin typeface="Century Gothic" pitchFamily="34" charset="0"/>
                </a:rPr>
                <a:t>Pilihan</a:t>
              </a:r>
              <a:r>
                <a:rPr lang="id-ID" sz="1200" dirty="0" smtClean="0">
                  <a:solidFill>
                    <a:srgbClr val="000000"/>
                  </a:solidFill>
                  <a:latin typeface="Century Gothic" pitchFamily="34" charset="0"/>
                </a:rPr>
                <a:t>)</a:t>
              </a:r>
              <a:endParaRPr lang="en-US" sz="1200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TP</a:t>
              </a:r>
            </a:p>
            <a:p>
              <a:pPr marL="114300" indent="-114300" eaLnBrk="0" hangingPunct="0">
                <a:buFontTx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entury Gothic" pitchFamily="34" charset="0"/>
                </a:rPr>
                <a:t>PUM</a:t>
              </a:r>
              <a:endParaRPr lang="en-US" sz="36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sp>
        <p:nvSpPr>
          <p:cNvPr id="31777" name="Text Box 34"/>
          <p:cNvSpPr txBox="1">
            <a:spLocks noChangeArrowheads="1"/>
          </p:cNvSpPr>
          <p:nvPr/>
        </p:nvSpPr>
        <p:spPr bwMode="auto">
          <a:xfrm>
            <a:off x="6072198" y="3222626"/>
            <a:ext cx="1439008" cy="4206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/>
            <a:r>
              <a:rPr lang="en-US" sz="1200" b="1" dirty="0">
                <a:solidFill>
                  <a:srgbClr val="0000FF"/>
                </a:solidFill>
                <a:latin typeface="Century Gothic" pitchFamily="34" charset="0"/>
              </a:rPr>
              <a:t>ASPEK YANG DINILAI</a:t>
            </a:r>
            <a:r>
              <a:rPr lang="en-US" sz="1200" dirty="0">
                <a:solidFill>
                  <a:srgbClr val="0000FF"/>
                </a:solidFill>
                <a:latin typeface="Century Gothic" pitchFamily="34" charset="0"/>
              </a:rPr>
              <a:t> </a:t>
            </a:r>
            <a:endParaRPr lang="en-US" sz="2000" dirty="0">
              <a:solidFill>
                <a:srgbClr val="0000FF"/>
              </a:solidFill>
              <a:latin typeface="Verdana" pitchFamily="34" charset="0"/>
            </a:endParaRPr>
          </a:p>
        </p:txBody>
      </p:sp>
      <p:grpSp>
        <p:nvGrpSpPr>
          <p:cNvPr id="11" name="Group 35"/>
          <p:cNvGrpSpPr>
            <a:grpSpLocks/>
          </p:cNvGrpSpPr>
          <p:nvPr/>
        </p:nvGrpSpPr>
        <p:grpSpPr bwMode="auto">
          <a:xfrm>
            <a:off x="3428992" y="1720850"/>
            <a:ext cx="1575297" cy="350828"/>
            <a:chOff x="4680" y="3168"/>
            <a:chExt cx="2880" cy="540"/>
          </a:xfrm>
        </p:grpSpPr>
        <p:sp>
          <p:nvSpPr>
            <p:cNvPr id="31774" name="Rectangle 36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75" name="Text Box 37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2000" b="1" dirty="0">
                  <a:solidFill>
                    <a:srgbClr val="0000FF"/>
                  </a:solidFill>
                  <a:latin typeface="Bodoni MT Black" pitchFamily="18" charset="0"/>
                </a:rPr>
                <a:t>EKPPD</a:t>
              </a:r>
              <a:endParaRPr lang="en-US" sz="3600" b="1" dirty="0">
                <a:solidFill>
                  <a:srgbClr val="0000FF"/>
                </a:solidFill>
                <a:latin typeface="Bodoni MT Black" pitchFamily="18" charset="0"/>
              </a:endParaRPr>
            </a:p>
          </p:txBody>
        </p:sp>
      </p:grpSp>
      <p:sp>
        <p:nvSpPr>
          <p:cNvPr id="31761" name="Line 38"/>
          <p:cNvSpPr>
            <a:spLocks noChangeShapeType="1"/>
          </p:cNvSpPr>
          <p:nvPr/>
        </p:nvSpPr>
        <p:spPr bwMode="auto">
          <a:xfrm>
            <a:off x="2700705" y="3357564"/>
            <a:ext cx="647700" cy="5032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31762" name="Line 39"/>
          <p:cNvSpPr>
            <a:spLocks noChangeShapeType="1"/>
          </p:cNvSpPr>
          <p:nvPr/>
        </p:nvSpPr>
        <p:spPr bwMode="auto">
          <a:xfrm flipV="1">
            <a:off x="2700705" y="3860800"/>
            <a:ext cx="647700" cy="6477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6012473" y="1700214"/>
            <a:ext cx="2059989" cy="503237"/>
            <a:chOff x="4680" y="3168"/>
            <a:chExt cx="2880" cy="540"/>
          </a:xfrm>
        </p:grpSpPr>
        <p:sp>
          <p:nvSpPr>
            <p:cNvPr id="31772" name="Rectangle 41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31773" name="Text Box 42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id-ID" sz="2000" b="1" dirty="0" smtClean="0">
                  <a:solidFill>
                    <a:srgbClr val="0000FF"/>
                  </a:solidFill>
                  <a:latin typeface="Bodoni MT Black" pitchFamily="18" charset="0"/>
                </a:rPr>
                <a:t>Penghargaan</a:t>
              </a:r>
              <a:endParaRPr lang="en-US" sz="3600" b="1" dirty="0">
                <a:solidFill>
                  <a:srgbClr val="0000FF"/>
                </a:solidFill>
                <a:latin typeface="Bodoni MT Black" pitchFamily="18" charset="0"/>
              </a:endParaRPr>
            </a:p>
          </p:txBody>
        </p:sp>
      </p:grpSp>
      <p:sp>
        <p:nvSpPr>
          <p:cNvPr id="31764" name="Oval 43"/>
          <p:cNvSpPr>
            <a:spLocks noChangeArrowheads="1"/>
          </p:cNvSpPr>
          <p:nvPr/>
        </p:nvSpPr>
        <p:spPr bwMode="auto">
          <a:xfrm>
            <a:off x="3109546" y="4221163"/>
            <a:ext cx="2016369" cy="6477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6" name="Line 45"/>
          <p:cNvSpPr>
            <a:spLocks noChangeShapeType="1"/>
          </p:cNvSpPr>
          <p:nvPr/>
        </p:nvSpPr>
        <p:spPr bwMode="auto">
          <a:xfrm flipV="1">
            <a:off x="5143504" y="1928802"/>
            <a:ext cx="292708" cy="1714512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31767" name="Line 46"/>
          <p:cNvSpPr>
            <a:spLocks noChangeShapeType="1"/>
          </p:cNvSpPr>
          <p:nvPr/>
        </p:nvSpPr>
        <p:spPr bwMode="auto">
          <a:xfrm>
            <a:off x="5364774" y="1989138"/>
            <a:ext cx="64916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31768" name="AutoShape 47"/>
          <p:cNvSpPr>
            <a:spLocks noChangeArrowheads="1"/>
          </p:cNvSpPr>
          <p:nvPr/>
        </p:nvSpPr>
        <p:spPr bwMode="auto">
          <a:xfrm>
            <a:off x="6524642" y="4786322"/>
            <a:ext cx="476250" cy="720725"/>
          </a:xfrm>
          <a:prstGeom prst="upDownArrow">
            <a:avLst>
              <a:gd name="adj1" fmla="val 50000"/>
              <a:gd name="adj2" fmla="val 27938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9" name="Line 48"/>
          <p:cNvSpPr>
            <a:spLocks noChangeShapeType="1"/>
          </p:cNvSpPr>
          <p:nvPr/>
        </p:nvSpPr>
        <p:spPr bwMode="auto">
          <a:xfrm flipV="1">
            <a:off x="6874507" y="5133987"/>
            <a:ext cx="769327" cy="9525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31770" name="Rectangle 49"/>
          <p:cNvSpPr>
            <a:spLocks noChangeArrowheads="1"/>
          </p:cNvSpPr>
          <p:nvPr/>
        </p:nvSpPr>
        <p:spPr bwMode="auto">
          <a:xfrm>
            <a:off x="7715272" y="4643446"/>
            <a:ext cx="1213338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 b="1" dirty="0">
                <a:solidFill>
                  <a:srgbClr val="000000"/>
                </a:solidFill>
                <a:latin typeface="Verdana" pitchFamily="34" charset="0"/>
              </a:rPr>
              <a:t>HAPUS</a:t>
            </a:r>
          </a:p>
          <a:p>
            <a:pPr algn="ctr" eaLnBrk="0" hangingPunct="0"/>
            <a:r>
              <a:rPr lang="en-US" sz="1800" b="1" dirty="0">
                <a:solidFill>
                  <a:srgbClr val="000000"/>
                </a:solidFill>
                <a:latin typeface="Verdana" pitchFamily="34" charset="0"/>
              </a:rPr>
              <a:t>GABUNG</a:t>
            </a:r>
          </a:p>
        </p:txBody>
      </p:sp>
      <p:sp>
        <p:nvSpPr>
          <p:cNvPr id="31771" name="Text Box 50"/>
          <p:cNvSpPr txBox="1">
            <a:spLocks noChangeArrowheads="1"/>
          </p:cNvSpPr>
          <p:nvPr/>
        </p:nvSpPr>
        <p:spPr bwMode="auto">
          <a:xfrm>
            <a:off x="3556489" y="4816476"/>
            <a:ext cx="18800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(3 </a:t>
            </a:r>
            <a:r>
              <a:rPr lang="en-US" sz="1600" b="1" dirty="0" err="1"/>
              <a:t>tahun</a:t>
            </a:r>
            <a:endParaRPr lang="en-US" sz="1600" b="1" dirty="0"/>
          </a:p>
          <a:p>
            <a:r>
              <a:rPr lang="en-US" sz="1600" b="1" dirty="0" err="1"/>
              <a:t>berturut-turut</a:t>
            </a:r>
            <a:r>
              <a:rPr lang="en-US" sz="1600" b="1" dirty="0"/>
              <a:t>)</a:t>
            </a:r>
          </a:p>
        </p:txBody>
      </p:sp>
      <p:grpSp>
        <p:nvGrpSpPr>
          <p:cNvPr id="13" name="Group 40"/>
          <p:cNvGrpSpPr>
            <a:grpSpLocks/>
          </p:cNvGrpSpPr>
          <p:nvPr/>
        </p:nvGrpSpPr>
        <p:grpSpPr bwMode="auto">
          <a:xfrm>
            <a:off x="6072198" y="2571744"/>
            <a:ext cx="1440473" cy="503237"/>
            <a:chOff x="4680" y="3168"/>
            <a:chExt cx="2880" cy="540"/>
          </a:xfrm>
        </p:grpSpPr>
        <p:sp>
          <p:nvSpPr>
            <p:cNvPr id="54" name="Rectangle 41"/>
            <p:cNvSpPr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id-ID"/>
            </a:p>
          </p:txBody>
        </p:sp>
        <p:sp>
          <p:nvSpPr>
            <p:cNvPr id="55" name="Text Box 42"/>
            <p:cNvSpPr txBox="1">
              <a:spLocks noChangeArrowheads="1"/>
            </p:cNvSpPr>
            <p:nvPr/>
          </p:nvSpPr>
          <p:spPr bwMode="auto">
            <a:xfrm>
              <a:off x="4680" y="3168"/>
              <a:ext cx="28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0" hangingPunct="0"/>
              <a:r>
                <a:rPr lang="en-US" sz="2000" b="1" dirty="0">
                  <a:solidFill>
                    <a:srgbClr val="0000FF"/>
                  </a:solidFill>
                  <a:latin typeface="Bodoni MT Black" pitchFamily="18" charset="0"/>
                </a:rPr>
                <a:t>EKPOD</a:t>
              </a:r>
              <a:endParaRPr lang="en-US" sz="3600" b="1" dirty="0">
                <a:solidFill>
                  <a:srgbClr val="0000FF"/>
                </a:solidFill>
                <a:latin typeface="Bodoni MT Black" pitchFamily="18" charset="0"/>
              </a:endParaRPr>
            </a:p>
          </p:txBody>
        </p:sp>
      </p:grpSp>
      <p:sp>
        <p:nvSpPr>
          <p:cNvPr id="56" name="Oval 43"/>
          <p:cNvSpPr>
            <a:spLocks noChangeArrowheads="1"/>
          </p:cNvSpPr>
          <p:nvPr/>
        </p:nvSpPr>
        <p:spPr bwMode="auto">
          <a:xfrm>
            <a:off x="3127135" y="3214686"/>
            <a:ext cx="2016369" cy="857256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7" name="Line 45"/>
          <p:cNvSpPr>
            <a:spLocks noChangeShapeType="1"/>
          </p:cNvSpPr>
          <p:nvPr/>
        </p:nvSpPr>
        <p:spPr bwMode="auto">
          <a:xfrm flipV="1">
            <a:off x="5214942" y="2857496"/>
            <a:ext cx="292708" cy="1714512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58" name="Line 46"/>
          <p:cNvSpPr>
            <a:spLocks noChangeShapeType="1"/>
          </p:cNvSpPr>
          <p:nvPr/>
        </p:nvSpPr>
        <p:spPr bwMode="auto">
          <a:xfrm>
            <a:off x="5500694" y="2857496"/>
            <a:ext cx="64916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600" b="1" dirty="0" smtClean="0"/>
              <a:t>Alur Pembinaan Otonomi Daerah</a:t>
            </a:r>
            <a:endParaRPr lang="id-ID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Pasal</a:t>
            </a:r>
            <a:r>
              <a:rPr lang="en-US" b="1" dirty="0" smtClean="0"/>
              <a:t> 1 </a:t>
            </a:r>
            <a:r>
              <a:rPr lang="en-US" b="1" dirty="0" err="1" smtClean="0"/>
              <a:t>Angka</a:t>
            </a:r>
            <a:r>
              <a:rPr lang="en-US" b="1" dirty="0" smtClean="0"/>
              <a:t> 4 </a:t>
            </a:r>
            <a:r>
              <a:rPr lang="en-US" b="1" dirty="0" err="1" smtClean="0"/>
              <a:t>Perpres</a:t>
            </a:r>
            <a:r>
              <a:rPr lang="en-US" b="1" dirty="0" smtClean="0"/>
              <a:t> 59 </a:t>
            </a:r>
            <a:r>
              <a:rPr lang="en-US" b="1" dirty="0" err="1" smtClean="0"/>
              <a:t>Tahun</a:t>
            </a:r>
            <a:r>
              <a:rPr lang="en-US" b="1" dirty="0" smtClean="0"/>
              <a:t> 2012 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/>
              <a:t>Pemerintahan Daerah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pemerintahan</a:t>
            </a:r>
            <a:r>
              <a:rPr lang="en-US" dirty="0"/>
              <a:t> daerah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 smtClean="0"/>
              <a:t>merencanakan</a:t>
            </a:r>
            <a:r>
              <a:rPr lang="en-US" dirty="0" smtClean="0"/>
              <a:t>, </a:t>
            </a:r>
            <a:r>
              <a:rPr lang="en-US" dirty="0" err="1" smtClean="0"/>
              <a:t>mengorganisasikan</a:t>
            </a:r>
            <a:r>
              <a:rPr lang="en-US" dirty="0"/>
              <a:t>, </a:t>
            </a:r>
            <a:r>
              <a:rPr lang="en-US" dirty="0" err="1"/>
              <a:t>melaksanakan</a:t>
            </a:r>
            <a:r>
              <a:rPr lang="en-US" dirty="0"/>
              <a:t>, </a:t>
            </a:r>
            <a:r>
              <a:rPr lang="en-US" dirty="0" err="1"/>
              <a:t>mengawasi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mengevaluasi</a:t>
            </a:r>
            <a:r>
              <a:rPr lang="en-US" dirty="0"/>
              <a:t> </a:t>
            </a:r>
            <a:r>
              <a:rPr lang="en-US" dirty="0" err="1"/>
              <a:t>penyelenggaraan</a:t>
            </a:r>
            <a:r>
              <a:rPr lang="en-US" dirty="0"/>
              <a:t> </a:t>
            </a:r>
            <a:r>
              <a:rPr lang="en-US" dirty="0" err="1" smtClean="0"/>
              <a:t>urusan</a:t>
            </a:r>
            <a:r>
              <a:rPr lang="en-US" dirty="0" smtClean="0"/>
              <a:t> </a:t>
            </a:r>
            <a:r>
              <a:rPr lang="en-US" dirty="0" err="1" smtClean="0"/>
              <a:t>pemerintahan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dilaksanakan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pemerintahan</a:t>
            </a:r>
            <a:r>
              <a:rPr lang="en-US" dirty="0"/>
              <a:t> daerah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asas</a:t>
            </a:r>
            <a:r>
              <a:rPr lang="en-US" dirty="0"/>
              <a:t> </a:t>
            </a:r>
            <a:r>
              <a:rPr lang="en-US" dirty="0" err="1"/>
              <a:t>desentralisasi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pembantuan</a:t>
            </a:r>
            <a:r>
              <a:rPr lang="en-US" dirty="0" smtClean="0"/>
              <a:t> </a:t>
            </a:r>
            <a:r>
              <a:rPr lang="en-US" dirty="0"/>
              <a:t>secara </a:t>
            </a:r>
            <a:r>
              <a:rPr lang="en-US" dirty="0" err="1"/>
              <a:t>efektif</a:t>
            </a:r>
            <a:r>
              <a:rPr lang="en-US" dirty="0"/>
              <a:t>, </a:t>
            </a:r>
            <a:r>
              <a:rPr lang="en-US" dirty="0" err="1"/>
              <a:t>efisien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berkesinambungan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9807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APA ITU KAPASDA ……..???</a:t>
            </a:r>
            <a:endParaRPr lang="en-US" altLang="zh-CN" sz="28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Pasal</a:t>
            </a:r>
            <a:r>
              <a:rPr lang="en-US" b="1" dirty="0" smtClean="0"/>
              <a:t> 2 </a:t>
            </a:r>
            <a:r>
              <a:rPr lang="en-US" b="1" dirty="0" err="1" smtClean="0"/>
              <a:t>Perpres</a:t>
            </a:r>
            <a:r>
              <a:rPr lang="en-US" b="1" dirty="0" smtClean="0"/>
              <a:t> 59 </a:t>
            </a:r>
            <a:r>
              <a:rPr lang="en-US" b="1" dirty="0" err="1" smtClean="0"/>
              <a:t>Tahun</a:t>
            </a:r>
            <a:r>
              <a:rPr lang="en-US" b="1" dirty="0" smtClean="0"/>
              <a:t> 2012 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pemerintahan</a:t>
            </a:r>
            <a:r>
              <a:rPr lang="en-US" dirty="0" smtClean="0"/>
              <a:t> daerah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 </a:t>
            </a:r>
            <a:r>
              <a:rPr lang="en-US" dirty="0" err="1" smtClean="0"/>
              <a:t>pemerintahan</a:t>
            </a:r>
            <a:r>
              <a:rPr lang="en-US" dirty="0" smtClean="0"/>
              <a:t> daerah dalam </a:t>
            </a:r>
            <a:r>
              <a:rPr lang="en-US" dirty="0" err="1" smtClean="0"/>
              <a:t>menyelenggarakan</a:t>
            </a:r>
            <a:r>
              <a:rPr lang="en-US" dirty="0" smtClean="0"/>
              <a:t> </a:t>
            </a:r>
            <a:r>
              <a:rPr lang="en-US" dirty="0" err="1" smtClean="0"/>
              <a:t>urusan</a:t>
            </a:r>
            <a:r>
              <a:rPr lang="en-US" dirty="0" smtClean="0"/>
              <a:t> </a:t>
            </a:r>
            <a:r>
              <a:rPr lang="en-US" dirty="0" err="1" smtClean="0"/>
              <a:t>pemerintahan</a:t>
            </a:r>
            <a:r>
              <a:rPr lang="en-US" dirty="0" smtClean="0"/>
              <a:t> yang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kewenangannya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9807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APA TUJUAN PENGEMBANGAN KAPASDA ……..???</a:t>
            </a:r>
            <a:endParaRPr lang="en-US" altLang="zh-CN" sz="28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MANFAAT PEMETAAN KAPASDA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Cloud 3"/>
          <p:cNvSpPr/>
          <p:nvPr/>
        </p:nvSpPr>
        <p:spPr>
          <a:xfrm>
            <a:off x="323528" y="1412776"/>
            <a:ext cx="8496944" cy="4752528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Pemetaan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pemerintahan</a:t>
            </a:r>
            <a:r>
              <a:rPr lang="en-US" dirty="0" smtClean="0">
                <a:solidFill>
                  <a:schemeClr val="bg1"/>
                </a:solidFill>
              </a:rPr>
              <a:t> daerah </a:t>
            </a:r>
            <a:r>
              <a:rPr lang="en-US" dirty="0" err="1" smtClean="0">
                <a:solidFill>
                  <a:schemeClr val="bg1"/>
                </a:solidFill>
              </a:rPr>
              <a:t>dilakukan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untuk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memperoleh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gambaran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obyektif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mengenai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kondisi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kebijakan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kelembagaan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sumberdaya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manusia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pemerintahan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Daerah (Ps 11 </a:t>
            </a:r>
            <a:r>
              <a:rPr lang="en-US" dirty="0" err="1" smtClean="0">
                <a:solidFill>
                  <a:schemeClr val="bg1"/>
                </a:solidFill>
              </a:rPr>
              <a:t>Ayat</a:t>
            </a:r>
            <a:r>
              <a:rPr lang="en-US" dirty="0" smtClean="0">
                <a:solidFill>
                  <a:schemeClr val="bg1"/>
                </a:solidFill>
              </a:rPr>
              <a:t> (2) </a:t>
            </a:r>
            <a:r>
              <a:rPr lang="en-US" dirty="0" err="1" smtClean="0">
                <a:solidFill>
                  <a:schemeClr val="bg1"/>
                </a:solidFill>
              </a:rPr>
              <a:t>Perpres</a:t>
            </a:r>
            <a:r>
              <a:rPr lang="en-US" dirty="0" smtClean="0">
                <a:solidFill>
                  <a:schemeClr val="bg1"/>
                </a:solidFill>
              </a:rPr>
              <a:t> No. 59 </a:t>
            </a:r>
            <a:r>
              <a:rPr lang="en-US" dirty="0" err="1" smtClean="0">
                <a:solidFill>
                  <a:schemeClr val="bg1"/>
                </a:solidFill>
              </a:rPr>
              <a:t>Tahun</a:t>
            </a:r>
            <a:r>
              <a:rPr lang="en-US" dirty="0" smtClean="0">
                <a:solidFill>
                  <a:schemeClr val="bg1"/>
                </a:solidFill>
              </a:rPr>
              <a:t> 2012)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Waktu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Pelaksanaan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Pemetaan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Kapasda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Cloud 3"/>
          <p:cNvSpPr/>
          <p:nvPr/>
        </p:nvSpPr>
        <p:spPr>
          <a:xfrm>
            <a:off x="323528" y="1412776"/>
            <a:ext cx="8496944" cy="4752528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Pemetaan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pemerintahan</a:t>
            </a:r>
            <a:r>
              <a:rPr lang="en-US" dirty="0" smtClean="0">
                <a:solidFill>
                  <a:schemeClr val="bg1"/>
                </a:solidFill>
              </a:rPr>
              <a:t> daerah </a:t>
            </a:r>
            <a:r>
              <a:rPr lang="en-US" dirty="0" err="1" smtClean="0">
                <a:solidFill>
                  <a:schemeClr val="bg1"/>
                </a:solidFill>
              </a:rPr>
              <a:t>sebagaimana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dimaksud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ayat</a:t>
            </a:r>
            <a:r>
              <a:rPr lang="en-US" dirty="0" smtClean="0">
                <a:solidFill>
                  <a:schemeClr val="bg1"/>
                </a:solidFill>
              </a:rPr>
              <a:t> (1) </a:t>
            </a:r>
            <a:r>
              <a:rPr lang="en-US" dirty="0" err="1" smtClean="0">
                <a:solidFill>
                  <a:schemeClr val="bg1"/>
                </a:solidFill>
              </a:rPr>
              <a:t>dilakukan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sekurangkurangnya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 (lima) </a:t>
            </a:r>
            <a:r>
              <a:rPr lang="en-US" dirty="0" err="1" smtClean="0">
                <a:solidFill>
                  <a:schemeClr val="bg1"/>
                </a:solidFill>
              </a:rPr>
              <a:t>tahun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sekali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(Ps 11 </a:t>
            </a:r>
            <a:r>
              <a:rPr lang="en-US" dirty="0" err="1" smtClean="0">
                <a:solidFill>
                  <a:schemeClr val="bg1"/>
                </a:solidFill>
              </a:rPr>
              <a:t>Ayat</a:t>
            </a:r>
            <a:r>
              <a:rPr lang="en-US" dirty="0" smtClean="0">
                <a:solidFill>
                  <a:schemeClr val="bg1"/>
                </a:solidFill>
              </a:rPr>
              <a:t> (3) </a:t>
            </a:r>
            <a:r>
              <a:rPr lang="en-US" dirty="0" err="1" smtClean="0">
                <a:solidFill>
                  <a:schemeClr val="bg1"/>
                </a:solidFill>
              </a:rPr>
              <a:t>Perpres</a:t>
            </a:r>
            <a:r>
              <a:rPr lang="en-US" dirty="0" smtClean="0">
                <a:solidFill>
                  <a:schemeClr val="bg1"/>
                </a:solidFill>
              </a:rPr>
              <a:t> 59 </a:t>
            </a:r>
            <a:r>
              <a:rPr lang="en-US" dirty="0" err="1" smtClean="0">
                <a:solidFill>
                  <a:schemeClr val="bg1"/>
                </a:solidFill>
              </a:rPr>
              <a:t>T</a:t>
            </a:r>
            <a:r>
              <a:rPr lang="en-US" dirty="0" err="1" smtClean="0">
                <a:solidFill>
                  <a:schemeClr val="bg1"/>
                </a:solidFill>
              </a:rPr>
              <a:t>ahun</a:t>
            </a:r>
            <a:r>
              <a:rPr lang="en-US" dirty="0" smtClean="0">
                <a:solidFill>
                  <a:schemeClr val="bg1"/>
                </a:solidFill>
              </a:rPr>
              <a:t> 2012)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2709</TotalTime>
  <Words>739</Words>
  <Application>Microsoft Office PowerPoint</Application>
  <PresentationFormat>On-screen Show (4:3)</PresentationFormat>
  <Paragraphs>197</Paragraphs>
  <Slides>23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Equity</vt:lpstr>
      <vt:lpstr>Office Theme</vt:lpstr>
      <vt:lpstr>Slide 1</vt:lpstr>
      <vt:lpstr>Slide 2</vt:lpstr>
      <vt:lpstr>LATAR BELAKANG</vt:lpstr>
      <vt:lpstr>KERANGKA HUBUNGAN  ANTARA LPPD DAN EPPD</vt:lpstr>
      <vt:lpstr>Alur Pembinaan Otonomi Daerah</vt:lpstr>
      <vt:lpstr>APA ITU KAPASDA ……..???</vt:lpstr>
      <vt:lpstr>APA TUJUAN PENGEMBANGAN KAPASDA ……..???</vt:lpstr>
      <vt:lpstr>Slide 8</vt:lpstr>
      <vt:lpstr>Slide 9</vt:lpstr>
      <vt:lpstr>Ruang Lingkup Peningkatan Kapasda</vt:lpstr>
      <vt:lpstr>KAPASITAS KEBIJAKAN</vt:lpstr>
      <vt:lpstr>KAPASITAS KELEMBAGAAN</vt:lpstr>
      <vt:lpstr>KAPASITAS SDM</vt:lpstr>
      <vt:lpstr>Slide 14</vt:lpstr>
      <vt:lpstr>ALUR PIKIR PENINGKATAN KAPASITAS PEMERINTAHAN DAERAH</vt:lpstr>
      <vt:lpstr>KERANGKA KEGIATAN PENINGKATAN KAPASITAS PEMERINTAHAN DAERAH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Kinerja Penyelenggaraan Pemerintah Daerah</dc:title>
  <dc:creator>ACER</dc:creator>
  <cp:lastModifiedBy>User</cp:lastModifiedBy>
  <cp:revision>381</cp:revision>
  <dcterms:created xsi:type="dcterms:W3CDTF">2014-11-27T15:39:23Z</dcterms:created>
  <dcterms:modified xsi:type="dcterms:W3CDTF">2017-11-28T18:25:29Z</dcterms:modified>
</cp:coreProperties>
</file>